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62" r:id="rId6"/>
    <p:sldId id="263" r:id="rId7"/>
    <p:sldId id="259" r:id="rId8"/>
    <p:sldId id="268" r:id="rId9"/>
    <p:sldId id="264" r:id="rId10"/>
    <p:sldId id="269" r:id="rId11"/>
    <p:sldId id="260" r:id="rId12"/>
    <p:sldId id="270" r:id="rId13"/>
    <p:sldId id="261" r:id="rId14"/>
    <p:sldId id="271" r:id="rId15"/>
    <p:sldId id="265" r:id="rId16"/>
    <p:sldId id="272" r:id="rId17"/>
    <p:sldId id="26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AFBB9-8285-4468-BFE5-CCDBFB8FED36}" type="datetimeFigureOut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80D3-505C-4CEA-B88F-6994B4859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7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680D3-505C-4CEA-B88F-6994B4859F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0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4193-C27E-4ADF-AB26-4725C1BB040E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6495-D01D-4C26-8595-5CA42EAB961C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78C8-DA01-4A71-8657-AEE86EDC8247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3D30-6D3A-47D7-9863-A1F05220D6FD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6767-175B-4121-9349-9F3A727E29B5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F447-5125-4605-A43C-FDD55FD9ACA2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E4ED-928F-479A-B2F8-AB4D82D5DE0C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B441-9AD4-4CED-A0E8-FEF04C90BB44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CDA9-A51D-4779-BF43-150A2D5FDBDE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FBFC-2553-4FBF-ABC8-9366E2CBF519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496-A93D-47C4-B13E-2E139867EF75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E98971-31F1-4556-B54D-B38B3A32914A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kchenfei@yahoo.com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Shantytown </a:t>
            </a:r>
            <a:r>
              <a:rPr lang="en-US" altLang="zh-CN" b="1" dirty="0" smtClean="0"/>
              <a:t>Renewal </a:t>
            </a:r>
            <a:r>
              <a:rPr lang="en-US" altLang="zh-CN" b="1" dirty="0"/>
              <a:t>and Upgrading Within Urban Areas: The experience of </a:t>
            </a:r>
            <a:r>
              <a:rPr lang="en-US" altLang="zh-CN" b="1" dirty="0" smtClean="0"/>
              <a:t>Liaoning, China 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920880" cy="1752600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 smtClean="0"/>
              <a:t>Chen </a:t>
            </a:r>
            <a:r>
              <a:rPr lang="en-US" altLang="zh-CN" sz="3600" b="1" dirty="0" err="1" smtClean="0"/>
              <a:t>Fei</a:t>
            </a:r>
            <a:endParaRPr lang="en-US" altLang="zh-CN" sz="3600" b="1" dirty="0" smtClean="0"/>
          </a:p>
          <a:p>
            <a:r>
              <a:rPr lang="en-US" altLang="zh-CN" sz="3200" dirty="0" smtClean="0"/>
              <a:t>Email: </a:t>
            </a:r>
            <a:r>
              <a:rPr lang="en-US" altLang="zh-CN" sz="3200" dirty="0" smtClean="0">
                <a:hlinkClick r:id="rId2"/>
              </a:rPr>
              <a:t>nkchenfei@yahoo.com.cn</a:t>
            </a:r>
            <a:endParaRPr lang="en-US" altLang="zh-CN" sz="3200" dirty="0" smtClean="0"/>
          </a:p>
          <a:p>
            <a:r>
              <a:rPr lang="en-US" altLang="zh-CN" sz="3200" b="1" dirty="0" smtClean="0"/>
              <a:t>Capital University of Economics &amp; Business</a:t>
            </a:r>
            <a:r>
              <a:rPr lang="en-US" altLang="zh-CN" sz="3200" b="1" dirty="0" smtClean="0"/>
              <a:t> 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47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55577" y="2675467"/>
            <a:ext cx="7704856" cy="3450696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Utilizing urban spatial resources intensively and striving to make the urban functions </a:t>
            </a:r>
            <a:r>
              <a:rPr lang="en-US" altLang="zh-CN" sz="2800" b="1" dirty="0" smtClean="0"/>
              <a:t>clear.</a:t>
            </a:r>
            <a:endParaRPr lang="zh-CN" altLang="en-US" sz="2800" dirty="0"/>
          </a:p>
          <a:p>
            <a:r>
              <a:rPr lang="zh-CN" altLang="zh-CN" sz="2800" b="1" dirty="0">
                <a:solidFill>
                  <a:srgbClr val="FF0000"/>
                </a:solidFill>
              </a:rPr>
              <a:t>集约利用城市空间资源，努力明晰城市空间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职能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D45-6433-4914-AE23-D1D6B75CB782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3" y="2420888"/>
            <a:ext cx="8064896" cy="3633267"/>
          </a:xfrm>
        </p:spPr>
        <p:txBody>
          <a:bodyPr>
            <a:noAutofit/>
          </a:bodyPr>
          <a:lstStyle/>
          <a:p>
            <a:pPr algn="just"/>
            <a:r>
              <a:rPr lang="en-US" altLang="zh-CN" sz="2800" b="1" dirty="0"/>
              <a:t>Great changes have taken place in look and image of </a:t>
            </a:r>
            <a:r>
              <a:rPr lang="en-US" altLang="zh-CN" sz="2800" b="1" dirty="0" smtClean="0"/>
              <a:t>cities.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城市面貌根本改观、城市形象大幅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提升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altLang="zh-CN" sz="2800" b="1" dirty="0"/>
              <a:t>Improved infrastructure and greatly enhanced urban </a:t>
            </a:r>
            <a:r>
              <a:rPr lang="en-US" altLang="zh-CN" sz="2800" b="1" dirty="0" smtClean="0"/>
              <a:t>capacity.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城市基础设施完善、城市承载力大大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增强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Ⅲ. </a:t>
            </a:r>
            <a:r>
              <a:rPr lang="en-US" altLang="zh-CN" b="1" dirty="0" smtClean="0"/>
              <a:t>Its </a:t>
            </a:r>
            <a:r>
              <a:rPr lang="en-US" altLang="zh-CN" b="1" dirty="0"/>
              <a:t>Influence on Urban </a:t>
            </a:r>
            <a:r>
              <a:rPr lang="en-US" altLang="zh-CN" b="1" dirty="0" smtClean="0"/>
              <a:t>Upgrading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C972-FB22-4195-9895-F8C32DBAF203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42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92896"/>
            <a:ext cx="7588365" cy="3633267"/>
          </a:xfrm>
        </p:spPr>
        <p:txBody>
          <a:bodyPr/>
          <a:lstStyle/>
          <a:p>
            <a:pPr lvl="0" algn="just">
              <a:buClr>
                <a:srgbClr val="31B6FD"/>
              </a:buClr>
            </a:pPr>
            <a:r>
              <a:rPr lang="en-US" altLang="zh-CN" sz="2800" b="1" dirty="0">
                <a:solidFill>
                  <a:srgbClr val="073E87"/>
                </a:solidFill>
              </a:rPr>
              <a:t>Intensified land utilization and greatly increased land </a:t>
            </a:r>
            <a:r>
              <a:rPr lang="en-US" altLang="zh-CN" sz="2800" b="1" dirty="0" smtClean="0">
                <a:solidFill>
                  <a:srgbClr val="073E87"/>
                </a:solidFill>
              </a:rPr>
              <a:t>revenue.</a:t>
            </a:r>
          </a:p>
          <a:p>
            <a:pPr lvl="0" algn="just">
              <a:buClr>
                <a:srgbClr val="31B6FD"/>
              </a:buClr>
            </a:pPr>
            <a:r>
              <a:rPr lang="zh-CN" altLang="zh-CN" sz="2800" b="1" dirty="0">
                <a:solidFill>
                  <a:srgbClr val="FF0000"/>
                </a:solidFill>
              </a:rPr>
              <a:t>土地利用更加集约、土地收益大幅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增加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lvl="0" algn="just">
              <a:buClr>
                <a:srgbClr val="31B6FD"/>
              </a:buClr>
            </a:pPr>
            <a:r>
              <a:rPr lang="en-US" altLang="zh-CN" sz="2800" b="1" dirty="0">
                <a:solidFill>
                  <a:srgbClr val="073E87"/>
                </a:solidFill>
              </a:rPr>
              <a:t>Coordinated urban districts development and promoted urban economic </a:t>
            </a:r>
            <a:r>
              <a:rPr lang="en-US" altLang="zh-CN" sz="2800" b="1" dirty="0" smtClean="0">
                <a:solidFill>
                  <a:srgbClr val="073E87"/>
                </a:solidFill>
              </a:rPr>
              <a:t>transformation.</a:t>
            </a:r>
            <a:endParaRPr lang="zh-CN" altLang="en-US" sz="2800" dirty="0">
              <a:solidFill>
                <a:srgbClr val="073E87"/>
              </a:solidFill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</a:rPr>
              <a:t>城市空间发展</a:t>
            </a:r>
            <a:r>
              <a:rPr lang="zh-CN" altLang="en-US" b="1" dirty="0" smtClean="0">
                <a:solidFill>
                  <a:srgbClr val="FF0000"/>
                </a:solidFill>
              </a:rPr>
              <a:t>更加平衡协调</a:t>
            </a:r>
            <a:r>
              <a:rPr lang="zh-CN" altLang="zh-CN" b="1" dirty="0" smtClean="0">
                <a:solidFill>
                  <a:srgbClr val="FF0000"/>
                </a:solidFill>
              </a:rPr>
              <a:t>，城市经济转型</a:t>
            </a:r>
            <a:r>
              <a:rPr lang="zh-CN" altLang="en-US" b="1" dirty="0" smtClean="0">
                <a:solidFill>
                  <a:srgbClr val="FF0000"/>
                </a:solidFill>
              </a:rPr>
              <a:t>成效初显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A55F-90EF-4443-A21F-1F52542CC754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8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2492897"/>
            <a:ext cx="8208911" cy="3456384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/>
              <a:t>Steadfast adherence to striking a balance between shantytown reformation and urban comprehensive planning to make sure reformation work scientific  and </a:t>
            </a:r>
            <a:r>
              <a:rPr lang="en-US" altLang="zh-CN" sz="2800" b="1" dirty="0" smtClean="0"/>
              <a:t>rational</a:t>
            </a:r>
            <a:r>
              <a:rPr lang="en-US" altLang="zh-CN" sz="2800" b="1" dirty="0" smtClean="0"/>
              <a:t>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坚持顶层设计、统筹规划，把棚改与城市各项规划相衔接，确保棚改工作科学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合理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。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b="1" dirty="0"/>
              <a:t>Ⅳ</a:t>
            </a:r>
            <a:r>
              <a:rPr lang="en-US" altLang="zh-CN" b="1" dirty="0" smtClean="0"/>
              <a:t>. </a:t>
            </a:r>
            <a:r>
              <a:rPr lang="en-US" altLang="zh-CN" b="1" dirty="0"/>
              <a:t>Gains and Issues Deserving Further </a:t>
            </a:r>
            <a:r>
              <a:rPr lang="en-US" altLang="zh-CN" b="1" dirty="0" smtClean="0"/>
              <a:t>Attention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892E-0066-4275-9CA1-6FD810CFE67A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76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2492896"/>
            <a:ext cx="8136903" cy="3633267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/>
              <a:t>Steadfast adherence to people first and people enjoyment, integrating shantytown reformation with convenience for people’s working and living and sequencing shantytown </a:t>
            </a:r>
            <a:r>
              <a:rPr lang="en-US" altLang="zh-CN" sz="2800" b="1" dirty="0" smtClean="0"/>
              <a:t>reformation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坚持以民为本、便民利民，把棚改与方便居民生产生活相结合，合理设定棚改空间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次序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。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4D95-73B8-47A2-9C76-D5F1E9CF378B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8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2492897"/>
            <a:ext cx="8352927" cy="331236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/>
              <a:t>Steadfast adherence to the principle of synchronized construction of pleasant residential districts and public ancillary </a:t>
            </a:r>
            <a:r>
              <a:rPr lang="en-US" altLang="zh-CN" sz="2800" b="1" dirty="0" smtClean="0"/>
              <a:t>facilities</a:t>
            </a:r>
            <a:r>
              <a:rPr lang="en-US" altLang="zh-CN" sz="2800" b="1" dirty="0" smtClean="0"/>
              <a:t>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坚持无缝对接、同步建设，把棚改与公共配套设施建设相统一，建设适居宜居的新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社区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。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6BC3-B761-4312-987A-6E1FB2580D54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1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2564904"/>
            <a:ext cx="8064895" cy="3450696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/>
              <a:t>Steadfast adherence to integrating shantytown reformation with urban districts expansion and optimizing their layouts or patterns for future development</a:t>
            </a:r>
            <a:r>
              <a:rPr lang="en-US" altLang="zh-CN" sz="2800" b="1" dirty="0" smtClean="0"/>
              <a:t>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坚持立足长远、内优外拓，把棚改与优化城市空间布局相整合，拓宽城市未来发展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空间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algn="just"/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6B4F-F211-4F3D-AB12-4FB95A6F5E18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70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800" b="1" dirty="0" smtClean="0"/>
              <a:t>How to balance </a:t>
            </a:r>
            <a:r>
              <a:rPr lang="en-US" altLang="zh-CN" sz="2800" b="1" dirty="0"/>
              <a:t>concentrated and scattered resettlement</a:t>
            </a:r>
            <a:r>
              <a:rPr lang="en-US" altLang="zh-CN" sz="2800" b="1" dirty="0" smtClean="0"/>
              <a:t>.</a:t>
            </a:r>
          </a:p>
          <a:p>
            <a:pPr algn="just"/>
            <a:r>
              <a:rPr lang="zh-CN" altLang="zh-CN" sz="2800" dirty="0">
                <a:solidFill>
                  <a:srgbClr val="FF0000"/>
                </a:solidFill>
              </a:rPr>
              <a:t>如何有效地把握好棚户居民安置聚集与分散的最佳</a:t>
            </a:r>
            <a:r>
              <a:rPr lang="zh-CN" altLang="zh-CN" sz="2800" dirty="0" smtClean="0">
                <a:solidFill>
                  <a:srgbClr val="FF0000"/>
                </a:solidFill>
              </a:rPr>
              <a:t>平衡点</a:t>
            </a:r>
            <a:r>
              <a:rPr lang="zh-CN" altLang="en-US" sz="2800" dirty="0" smtClean="0">
                <a:solidFill>
                  <a:srgbClr val="FF0000"/>
                </a:solidFill>
              </a:rPr>
              <a:t>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Issues deserving further attention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F618-007C-4ACB-AA3E-4ADF049222BA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1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420888"/>
            <a:ext cx="7992889" cy="3705275"/>
          </a:xfrm>
        </p:spPr>
        <p:txBody>
          <a:bodyPr>
            <a:noAutofit/>
          </a:bodyPr>
          <a:lstStyle/>
          <a:p>
            <a:pPr algn="just"/>
            <a:r>
              <a:rPr lang="en-US" altLang="zh-CN" sz="2800" b="1" dirty="0"/>
              <a:t>The </a:t>
            </a:r>
            <a:r>
              <a:rPr lang="en-US" altLang="zh-CN" sz="2800" b="1" dirty="0" smtClean="0"/>
              <a:t>spatial </a:t>
            </a:r>
            <a:r>
              <a:rPr lang="en-US" altLang="zh-CN" sz="2800" b="1" dirty="0" smtClean="0"/>
              <a:t>structure </a:t>
            </a:r>
            <a:r>
              <a:rPr lang="en-US" altLang="zh-CN" sz="2800" b="1" dirty="0"/>
              <a:t>and characteristics of shantytowns in </a:t>
            </a:r>
            <a:r>
              <a:rPr lang="en-US" altLang="zh-CN" sz="2800" b="1" dirty="0" smtClean="0"/>
              <a:t>Liaoning Province</a:t>
            </a:r>
          </a:p>
          <a:p>
            <a:pPr algn="just"/>
            <a:r>
              <a:rPr lang="en-US" altLang="zh-CN" sz="2800" b="1" dirty="0"/>
              <a:t>Spatial </a:t>
            </a:r>
            <a:r>
              <a:rPr lang="en-US" altLang="zh-CN" sz="2800" b="1" dirty="0"/>
              <a:t>Renewal </a:t>
            </a:r>
            <a:r>
              <a:rPr lang="en-US" altLang="zh-CN" sz="2800" b="1" dirty="0"/>
              <a:t>of Liaoning Shantytowns: Optimized Layout and Balanced </a:t>
            </a:r>
            <a:r>
              <a:rPr lang="en-US" altLang="zh-CN" sz="2800" b="1" dirty="0" smtClean="0"/>
              <a:t>Allocation</a:t>
            </a:r>
          </a:p>
          <a:p>
            <a:pPr algn="just"/>
            <a:r>
              <a:rPr lang="en-US" altLang="zh-CN" sz="2800" b="1" dirty="0"/>
              <a:t>Shantytown </a:t>
            </a:r>
            <a:r>
              <a:rPr lang="en-US" altLang="zh-CN" sz="2800" b="1" dirty="0" smtClean="0"/>
              <a:t>R</a:t>
            </a:r>
            <a:r>
              <a:rPr lang="en-US" altLang="zh-CN" sz="2800" b="1" dirty="0" smtClean="0"/>
              <a:t>enewal </a:t>
            </a:r>
            <a:r>
              <a:rPr lang="en-US" altLang="zh-CN" sz="2800" b="1" dirty="0"/>
              <a:t>in Liaoning Province and its Influence on Urban </a:t>
            </a:r>
            <a:r>
              <a:rPr lang="en-US" altLang="zh-CN" sz="2800" b="1" dirty="0" smtClean="0"/>
              <a:t>Upgrading</a:t>
            </a:r>
          </a:p>
          <a:p>
            <a:pPr algn="just"/>
            <a:r>
              <a:rPr lang="en-US" altLang="zh-CN" sz="2800" b="1" dirty="0"/>
              <a:t>Gains and Issues Deserving Further Attention</a:t>
            </a:r>
            <a:endParaRPr lang="en-US" altLang="zh-CN" sz="2800" b="1" dirty="0" smtClean="0"/>
          </a:p>
          <a:p>
            <a:pPr algn="just"/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1D9A-F7F6-4F6B-8BBA-A7CF9973B0CE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560" y="2492896"/>
            <a:ext cx="7992888" cy="3633267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en-US" altLang="zh-CN" sz="2800" b="1" dirty="0" smtClean="0">
                <a:solidFill>
                  <a:srgbClr val="073E87"/>
                </a:solidFill>
              </a:rPr>
              <a:t>First, there </a:t>
            </a:r>
            <a:r>
              <a:rPr lang="en-US" altLang="zh-CN" sz="2800" b="1" dirty="0">
                <a:solidFill>
                  <a:srgbClr val="073E87"/>
                </a:solidFill>
              </a:rPr>
              <a:t>are a large number of shantytowns, widely spread but comparatively concentrated.</a:t>
            </a:r>
            <a:r>
              <a:rPr lang="en-US" altLang="zh-CN" sz="2800" dirty="0">
                <a:solidFill>
                  <a:srgbClr val="073E87"/>
                </a:solidFill>
              </a:rPr>
              <a:t> </a:t>
            </a:r>
            <a:endParaRPr lang="en-US" altLang="zh-CN" sz="2800" dirty="0" smtClean="0">
              <a:solidFill>
                <a:srgbClr val="073E87"/>
              </a:solidFill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   (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棚户区</a:t>
            </a:r>
            <a:r>
              <a:rPr lang="zh-CN" altLang="zh-CN" sz="2800" b="1" dirty="0">
                <a:solidFill>
                  <a:srgbClr val="FF0000"/>
                </a:solidFill>
              </a:rPr>
              <a:t>数量众多，分布范围广但相对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集中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.)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 algn="just">
              <a:buClr>
                <a:srgbClr val="31B6FD"/>
              </a:buClr>
            </a:pPr>
            <a:r>
              <a:rPr lang="en-US" altLang="zh-CN" sz="2800" b="1" dirty="0">
                <a:solidFill>
                  <a:srgbClr val="073E87"/>
                </a:solidFill>
              </a:rPr>
              <a:t>Second, </a:t>
            </a:r>
            <a:r>
              <a:rPr lang="en-US" altLang="zh-CN" sz="2800" b="1" dirty="0" smtClean="0">
                <a:solidFill>
                  <a:srgbClr val="073E87"/>
                </a:solidFill>
              </a:rPr>
              <a:t>most </a:t>
            </a:r>
            <a:r>
              <a:rPr lang="en-US" altLang="zh-CN" sz="2800" b="1" dirty="0">
                <a:solidFill>
                  <a:srgbClr val="073E87"/>
                </a:solidFill>
              </a:rPr>
              <a:t>of the shantytowns are located at the edge of the city.</a:t>
            </a:r>
            <a:r>
              <a:rPr lang="en-US" altLang="zh-CN" sz="2800" dirty="0">
                <a:solidFill>
                  <a:srgbClr val="073E87"/>
                </a:solidFill>
              </a:rPr>
              <a:t> </a:t>
            </a:r>
            <a:endParaRPr lang="en-US" altLang="zh-CN" sz="2800" dirty="0" smtClean="0">
              <a:solidFill>
                <a:srgbClr val="073E87"/>
              </a:solidFill>
            </a:endParaRPr>
          </a:p>
          <a:p>
            <a:pPr lvl="0" algn="just">
              <a:buClr>
                <a:srgbClr val="31B6FD"/>
              </a:buClr>
            </a:pPr>
            <a:r>
              <a:rPr lang="zh-CN" altLang="zh-CN" sz="2800" b="1" dirty="0" smtClean="0">
                <a:solidFill>
                  <a:srgbClr val="FF0000"/>
                </a:solidFill>
              </a:rPr>
              <a:t>多数</a:t>
            </a:r>
            <a:r>
              <a:rPr lang="zh-CN" altLang="zh-CN" sz="2800" b="1" dirty="0">
                <a:solidFill>
                  <a:srgbClr val="FF0000"/>
                </a:solidFill>
              </a:rPr>
              <a:t>棚户区位于城市边缘地带，地点相对偏僻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。</a:t>
            </a:r>
            <a:endParaRPr lang="en-US" altLang="zh-CN" sz="2800" dirty="0">
              <a:solidFill>
                <a:srgbClr val="073E87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I. </a:t>
            </a:r>
            <a:r>
              <a:rPr lang="en-US" altLang="zh-CN" b="1" dirty="0" smtClean="0"/>
              <a:t>The </a:t>
            </a:r>
            <a:r>
              <a:rPr lang="en-US" altLang="zh-CN" b="1" dirty="0"/>
              <a:t>structure and characteristics of shantytowns in Liaoning </a:t>
            </a:r>
            <a:r>
              <a:rPr lang="en-US" altLang="zh-CN" b="1" dirty="0" smtClean="0"/>
              <a:t>Province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49CE-C6F5-4396-93DA-20A5A345D039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62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633267"/>
          </a:xfrm>
        </p:spPr>
        <p:txBody>
          <a:bodyPr/>
          <a:lstStyle/>
          <a:p>
            <a:pPr lvl="0" algn="just">
              <a:buClr>
                <a:srgbClr val="31B6FD"/>
              </a:buClr>
            </a:pPr>
            <a:r>
              <a:rPr lang="en-US" altLang="zh-CN" b="1" dirty="0">
                <a:solidFill>
                  <a:srgbClr val="073E87"/>
                </a:solidFill>
              </a:rPr>
              <a:t>Third, most of the shantytowns are in districts which are low-lying, prone to be waterlogged, seriously polluted, and easy to have slumping and surface subsidence</a:t>
            </a:r>
            <a:r>
              <a:rPr lang="en-US" altLang="zh-CN" b="1" dirty="0" smtClean="0">
                <a:solidFill>
                  <a:srgbClr val="073E87"/>
                </a:solidFill>
              </a:rPr>
              <a:t>.</a:t>
            </a:r>
          </a:p>
          <a:p>
            <a:pPr lvl="0" algn="just">
              <a:buClr>
                <a:srgbClr val="31B6FD"/>
              </a:buClr>
            </a:pPr>
            <a:r>
              <a:rPr lang="zh-CN" altLang="zh-CN" b="1" dirty="0">
                <a:solidFill>
                  <a:srgbClr val="FF0000"/>
                </a:solidFill>
              </a:rPr>
              <a:t>大多处于低洼易涝、污染严重甚至易坍塌沉陷的区域。</a:t>
            </a:r>
            <a:endParaRPr lang="zh-CN" altLang="en-US" dirty="0">
              <a:solidFill>
                <a:srgbClr val="FF0000"/>
              </a:solidFill>
            </a:endParaRPr>
          </a:p>
          <a:p>
            <a:pPr lvl="0" algn="just">
              <a:buClr>
                <a:srgbClr val="31B6FD"/>
              </a:buClr>
            </a:pPr>
            <a:r>
              <a:rPr lang="en-US" altLang="zh-CN" b="1" dirty="0">
                <a:solidFill>
                  <a:srgbClr val="073E87"/>
                </a:solidFill>
              </a:rPr>
              <a:t>Fourth, shantytowns are separated spatially from other parts of the city since the infrastructure and public service </a:t>
            </a:r>
            <a:r>
              <a:rPr lang="en-US" altLang="zh-CN" b="1" dirty="0" smtClean="0">
                <a:solidFill>
                  <a:srgbClr val="073E87"/>
                </a:solidFill>
              </a:rPr>
              <a:t>facilities </a:t>
            </a:r>
            <a:r>
              <a:rPr lang="en-US" altLang="zh-CN" b="1" dirty="0">
                <a:solidFill>
                  <a:srgbClr val="073E87"/>
                </a:solidFill>
              </a:rPr>
              <a:t>seriously lag behind other districts. </a:t>
            </a:r>
            <a:endParaRPr lang="en-US" altLang="zh-CN" b="1" dirty="0" smtClean="0">
              <a:solidFill>
                <a:srgbClr val="073E87"/>
              </a:solidFill>
            </a:endParaRPr>
          </a:p>
          <a:p>
            <a:pPr lvl="0" algn="just">
              <a:buClr>
                <a:srgbClr val="31B6FD"/>
              </a:buClr>
            </a:pPr>
            <a:r>
              <a:rPr lang="zh-CN" altLang="zh-CN" b="1" dirty="0">
                <a:solidFill>
                  <a:srgbClr val="FF0000"/>
                </a:solidFill>
              </a:rPr>
              <a:t>基础设施和公共服务设施严重落后于城市其他区域，棚户区与城市其他区域在空间上相分割。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2965-C1FC-4BE2-A1A9-87FB784CD14D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17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2420888"/>
            <a:ext cx="8208913" cy="3705275"/>
          </a:xfrm>
        </p:spPr>
        <p:txBody>
          <a:bodyPr/>
          <a:lstStyle/>
          <a:p>
            <a:pPr algn="just"/>
            <a:r>
              <a:rPr lang="en-US" altLang="zh-CN" b="1" dirty="0" smtClean="0"/>
              <a:t>Fifth</a:t>
            </a:r>
            <a:r>
              <a:rPr lang="en-US" altLang="zh-CN" b="1" dirty="0"/>
              <a:t>, </a:t>
            </a:r>
            <a:r>
              <a:rPr lang="en-US" altLang="zh-CN" b="1" kern="100" dirty="0" smtClean="0">
                <a:latin typeface="Calibri"/>
                <a:ea typeface="宋体"/>
                <a:cs typeface="黑体"/>
              </a:rPr>
              <a:t>most </a:t>
            </a:r>
            <a:r>
              <a:rPr lang="en-US" altLang="zh-CN" b="1" kern="100" dirty="0">
                <a:latin typeface="Calibri"/>
                <a:ea typeface="宋体"/>
                <a:cs typeface="黑体"/>
              </a:rPr>
              <a:t>of shantytowns are mixed with large factories and mines and there is no clear distinction among various urban district functions.</a:t>
            </a:r>
            <a:r>
              <a:rPr lang="en-US" altLang="zh-CN" kern="100" dirty="0">
                <a:latin typeface="Calibri"/>
                <a:ea typeface="宋体"/>
                <a:cs typeface="黑体"/>
              </a:rPr>
              <a:t> </a:t>
            </a:r>
            <a:endParaRPr lang="en-US" altLang="zh-CN" kern="100" dirty="0" smtClean="0">
              <a:latin typeface="Calibri"/>
              <a:ea typeface="宋体"/>
              <a:cs typeface="黑体"/>
            </a:endParaRPr>
          </a:p>
          <a:p>
            <a:pPr algn="just"/>
            <a:r>
              <a:rPr lang="zh-CN" altLang="zh-CN" b="1" dirty="0">
                <a:solidFill>
                  <a:srgbClr val="FF0000"/>
                </a:solidFill>
              </a:rPr>
              <a:t>大多与大型厂矿混杂、城市空间功能不分</a:t>
            </a:r>
            <a:r>
              <a:rPr lang="zh-CN" altLang="zh-CN" dirty="0">
                <a:solidFill>
                  <a:srgbClr val="FF0000"/>
                </a:solidFill>
              </a:rPr>
              <a:t>。</a:t>
            </a:r>
            <a:endParaRPr lang="en-US" altLang="zh-CN" kern="100" dirty="0" smtClean="0">
              <a:solidFill>
                <a:srgbClr val="FF0000"/>
              </a:solidFill>
              <a:latin typeface="Calibri"/>
              <a:ea typeface="宋体"/>
              <a:cs typeface="黑体"/>
            </a:endParaRPr>
          </a:p>
          <a:p>
            <a:pPr algn="just"/>
            <a:r>
              <a:rPr lang="en-US" altLang="zh-CN" b="1" kern="100" dirty="0">
                <a:latin typeface="Calibri"/>
                <a:ea typeface="宋体"/>
                <a:cs typeface="黑体"/>
              </a:rPr>
              <a:t>Sixth, </a:t>
            </a:r>
            <a:r>
              <a:rPr lang="en-US" altLang="zh-CN" b="1" kern="100" dirty="0" smtClean="0">
                <a:latin typeface="Calibri"/>
                <a:ea typeface="宋体"/>
                <a:cs typeface="黑体"/>
              </a:rPr>
              <a:t>poverty </a:t>
            </a:r>
            <a:r>
              <a:rPr lang="en-US" altLang="zh-CN" b="1" kern="100" dirty="0">
                <a:latin typeface="Calibri"/>
                <a:ea typeface="宋体"/>
                <a:cs typeface="黑体"/>
              </a:rPr>
              <a:t>groups assemble and the space of rich and poor urban residents obviously divides</a:t>
            </a:r>
            <a:r>
              <a:rPr lang="en-US" altLang="zh-CN" b="1" kern="100" dirty="0" smtClean="0">
                <a:latin typeface="Calibri"/>
                <a:ea typeface="宋体"/>
                <a:cs typeface="黑体"/>
              </a:rPr>
              <a:t>.</a:t>
            </a:r>
          </a:p>
          <a:p>
            <a:pPr algn="just"/>
            <a:r>
              <a:rPr lang="zh-CN" altLang="zh-CN" b="1" dirty="0">
                <a:solidFill>
                  <a:srgbClr val="FF0000"/>
                </a:solidFill>
              </a:rPr>
              <a:t>贫困群体聚集，城市居民贫富的空间分化明显。</a:t>
            </a:r>
            <a:endParaRPr lang="en-US" altLang="zh-CN" kern="100" dirty="0" smtClean="0">
              <a:solidFill>
                <a:srgbClr val="FF0000"/>
              </a:solidFill>
              <a:latin typeface="Calibri"/>
              <a:ea typeface="宋体"/>
              <a:cs typeface="黑体"/>
            </a:endParaRPr>
          </a:p>
          <a:p>
            <a:pPr algn="just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FF7-91A6-4545-91BD-45648BD8C2CF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71600" y="5733256"/>
            <a:ext cx="7408333" cy="576064"/>
          </a:xfrm>
        </p:spPr>
        <p:txBody>
          <a:bodyPr/>
          <a:lstStyle/>
          <a:p>
            <a:r>
              <a:rPr lang="en-US" altLang="zh-CN" b="1" dirty="0" smtClean="0"/>
              <a:t>Schematic </a:t>
            </a:r>
            <a:r>
              <a:rPr lang="en-US" altLang="zh-CN" b="1" dirty="0"/>
              <a:t>Plan of Shantytown Reformation in Benxi</a:t>
            </a:r>
            <a:endParaRPr lang="zh-CN" altLang="en-US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" y="29029"/>
            <a:ext cx="887942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890-32F2-4444-8DA6-85B401517F35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32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561" y="2492896"/>
            <a:ext cx="7668840" cy="3633267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/>
              <a:t>Sticking to the principle of combination of in-situ resettlement and relocation and choosing settlements scientifically for shantytowns </a:t>
            </a:r>
            <a:r>
              <a:rPr lang="en-US" altLang="zh-CN" sz="2800" b="1" dirty="0" smtClean="0"/>
              <a:t>residents.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坚持原地安置和异地安置相结合，科学选择棚户区居民安置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II</a:t>
            </a:r>
            <a:r>
              <a:rPr lang="en-US" altLang="zh-CN" sz="3600" b="1" dirty="0" smtClean="0"/>
              <a:t>.</a:t>
            </a:r>
            <a:r>
              <a:rPr lang="en-US" altLang="zh-CN" sz="3600" b="1" dirty="0"/>
              <a:t> Spatial </a:t>
            </a:r>
            <a:r>
              <a:rPr lang="en-US" altLang="zh-CN" sz="3600" b="1" dirty="0"/>
              <a:t>Renewal </a:t>
            </a:r>
            <a:r>
              <a:rPr lang="en-US" altLang="zh-CN" sz="3600" b="1" dirty="0"/>
              <a:t>of Liaoning Shantytowns: Optimized Layout and Balanced </a:t>
            </a:r>
            <a:r>
              <a:rPr lang="en-US" altLang="zh-CN" sz="3600" b="1" dirty="0" smtClean="0"/>
              <a:t>Allocation 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C207-4A61-406D-B052-0CD9D89BBB3B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2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2564904"/>
            <a:ext cx="7776863" cy="3561259"/>
          </a:xfrm>
        </p:spPr>
        <p:txBody>
          <a:bodyPr/>
          <a:lstStyle/>
          <a:p>
            <a:pPr lvl="0" algn="just">
              <a:buClr>
                <a:srgbClr val="31B6FD"/>
              </a:buClr>
            </a:pPr>
            <a:r>
              <a:rPr lang="en-US" altLang="zh-CN" sz="2800" b="1" dirty="0">
                <a:solidFill>
                  <a:srgbClr val="073E87"/>
                </a:solidFill>
              </a:rPr>
              <a:t>Sticking to the principle of “whole scattering, local concentration and individual mix” with efforts to break the spatial agglomeration of poverty</a:t>
            </a:r>
            <a:r>
              <a:rPr lang="en-US" altLang="zh-CN" sz="2800" b="1" dirty="0" smtClean="0">
                <a:solidFill>
                  <a:srgbClr val="073E87"/>
                </a:solidFill>
              </a:rPr>
              <a:t>.</a:t>
            </a:r>
          </a:p>
          <a:p>
            <a:pPr lvl="0" algn="just">
              <a:buClr>
                <a:srgbClr val="31B6FD"/>
              </a:buClr>
            </a:pPr>
            <a:r>
              <a:rPr lang="zh-CN" altLang="zh-CN" sz="2800" b="1" dirty="0">
                <a:solidFill>
                  <a:srgbClr val="FF0000"/>
                </a:solidFill>
              </a:rPr>
              <a:t>坚持“整体分散、局部集中、个别混居”，试图打破贫困的空间聚集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29A-0535-417B-98E4-0C44E922AF15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9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564904"/>
            <a:ext cx="7588365" cy="3561259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/>
              <a:t>Sticking to the principle of synchronously constructing infrastructure and service facility and perfecting ancillary functions in renovated </a:t>
            </a:r>
            <a:r>
              <a:rPr lang="en-US" altLang="zh-CN" sz="2800" b="1" dirty="0" smtClean="0"/>
              <a:t>shantytowns.</a:t>
            </a:r>
          </a:p>
          <a:p>
            <a:pPr algn="just"/>
            <a:r>
              <a:rPr lang="zh-CN" altLang="zh-CN" sz="2800" b="1" dirty="0">
                <a:solidFill>
                  <a:srgbClr val="FF0000"/>
                </a:solidFill>
              </a:rPr>
              <a:t>坚持建设基础设施和服务设施同步，完善棚改新区功能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配套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B969-1B0C-4565-B983-09BC0CE85486}" type="datetime1">
              <a:rPr lang="zh-CN" altLang="en-US" smtClean="0"/>
              <a:t>2012/6/27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CUEB  </a:t>
            </a:r>
            <a:r>
              <a:rPr lang="zh-CN" altLang="en-US" smtClean="0"/>
              <a:t>陈飞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44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财经院ppt模板</Template>
  <TotalTime>94</TotalTime>
  <Words>830</Words>
  <Application>Microsoft Office PowerPoint</Application>
  <PresentationFormat>全屏显示(4:3)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波形</vt:lpstr>
      <vt:lpstr>Shantytown Renewal and Upgrading Within Urban Areas: The experience of Liaoning, China </vt:lpstr>
      <vt:lpstr>Contents</vt:lpstr>
      <vt:lpstr>I. The structure and characteristics of shantytowns in Liaoning Province</vt:lpstr>
      <vt:lpstr>PowerPoint 演示文稿</vt:lpstr>
      <vt:lpstr>PowerPoint 演示文稿</vt:lpstr>
      <vt:lpstr>PowerPoint 演示文稿</vt:lpstr>
      <vt:lpstr>II. Spatial Renewal of Liaoning Shantytowns: Optimized Layout and Balanced Allocation </vt:lpstr>
      <vt:lpstr>PowerPoint 演示文稿</vt:lpstr>
      <vt:lpstr>PowerPoint 演示文稿</vt:lpstr>
      <vt:lpstr>PowerPoint 演示文稿</vt:lpstr>
      <vt:lpstr>Ⅲ. Its Influence on Urban Upgrading</vt:lpstr>
      <vt:lpstr>PowerPoint 演示文稿</vt:lpstr>
      <vt:lpstr>Ⅳ. Gains and Issues Deserving Further Attention</vt:lpstr>
      <vt:lpstr>PowerPoint 演示文稿</vt:lpstr>
      <vt:lpstr>PowerPoint 演示文稿</vt:lpstr>
      <vt:lpstr>PowerPoint 演示文稿</vt:lpstr>
      <vt:lpstr>Issues deserving further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Shantytown Reformation and Upgrading Within Urban Areas</dc:title>
  <dc:creator>cuebcf</dc:creator>
  <cp:lastModifiedBy>cuebcf</cp:lastModifiedBy>
  <cp:revision>13</cp:revision>
  <dcterms:created xsi:type="dcterms:W3CDTF">2012-06-26T22:15:27Z</dcterms:created>
  <dcterms:modified xsi:type="dcterms:W3CDTF">2012-06-27T03:24:40Z</dcterms:modified>
</cp:coreProperties>
</file>