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116" autoAdjust="0"/>
  </p:normalViewPr>
  <p:slideViewPr>
    <p:cSldViewPr snapToGrid="0" snapToObjects="1">
      <p:cViewPr varScale="1">
        <p:scale>
          <a:sx n="79" d="100"/>
          <a:sy n="79" d="100"/>
        </p:scale>
        <p:origin x="-18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83257-3F34-274B-8747-F43DEDB67FAA}" type="datetimeFigureOut">
              <a:rPr lang="en-US" smtClean="0"/>
              <a:pPr/>
              <a:t>7-4-2014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FF08D-84E8-0046-B99E-703D66A1C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401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F08D-84E8-0046-B99E-703D66A1CF5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765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F08D-84E8-0046-B99E-703D66A1CF5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2014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F08D-84E8-0046-B99E-703D66A1CF5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6742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F08D-84E8-0046-B99E-703D66A1CF5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267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F08D-84E8-0046-B99E-703D66A1CF5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4548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F08D-84E8-0046-B99E-703D66A1CF5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7786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F08D-84E8-0046-B99E-703D66A1CF5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8910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F08D-84E8-0046-B99E-703D66A1CF5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1283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F08D-84E8-0046-B99E-703D66A1CF5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6745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F08D-84E8-0046-B99E-703D66A1CF5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818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F08D-84E8-0046-B99E-703D66A1CF5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20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F08D-84E8-0046-B99E-703D66A1CF5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6719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F08D-84E8-0046-B99E-703D66A1CF5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1187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F08D-84E8-0046-B99E-703D66A1CF5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5650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F08D-84E8-0046-B99E-703D66A1CF5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915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6A22-1F98-604C-9962-19912174888D}" type="datetimeFigureOut">
              <a:rPr lang="en-US" smtClean="0"/>
              <a:pPr/>
              <a:t>7-4-2014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A5E-DB14-8D49-91AA-06AD1951E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316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6A22-1F98-604C-9962-19912174888D}" type="datetimeFigureOut">
              <a:rPr lang="en-US" smtClean="0"/>
              <a:pPr/>
              <a:t>7-4-2014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A5E-DB14-8D49-91AA-06AD1951E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76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6A22-1F98-604C-9962-19912174888D}" type="datetimeFigureOut">
              <a:rPr lang="en-US" smtClean="0"/>
              <a:pPr/>
              <a:t>7-4-2014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A5E-DB14-8D49-91AA-06AD1951E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693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6A22-1F98-604C-9962-19912174888D}" type="datetimeFigureOut">
              <a:rPr lang="en-US" smtClean="0"/>
              <a:pPr/>
              <a:t>7-4-2014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A5E-DB14-8D49-91AA-06AD1951E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71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6A22-1F98-604C-9962-19912174888D}" type="datetimeFigureOut">
              <a:rPr lang="en-US" smtClean="0"/>
              <a:pPr/>
              <a:t>7-4-2014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A5E-DB14-8D49-91AA-06AD1951E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546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6A22-1F98-604C-9962-19912174888D}" type="datetimeFigureOut">
              <a:rPr lang="en-US" smtClean="0"/>
              <a:pPr/>
              <a:t>7-4-2014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A5E-DB14-8D49-91AA-06AD1951E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967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6A22-1F98-604C-9962-19912174888D}" type="datetimeFigureOut">
              <a:rPr lang="en-US" smtClean="0"/>
              <a:pPr/>
              <a:t>7-4-2014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A5E-DB14-8D49-91AA-06AD1951E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239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6A22-1F98-604C-9962-19912174888D}" type="datetimeFigureOut">
              <a:rPr lang="en-US" smtClean="0"/>
              <a:pPr/>
              <a:t>7-4-2014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A5E-DB14-8D49-91AA-06AD1951E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514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6A22-1F98-604C-9962-19912174888D}" type="datetimeFigureOut">
              <a:rPr lang="en-US" smtClean="0"/>
              <a:pPr/>
              <a:t>7-4-2014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A5E-DB14-8D49-91AA-06AD1951E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933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6A22-1F98-604C-9962-19912174888D}" type="datetimeFigureOut">
              <a:rPr lang="en-US" smtClean="0"/>
              <a:pPr/>
              <a:t>7-4-2014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A5E-DB14-8D49-91AA-06AD1951E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040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6A22-1F98-604C-9962-19912174888D}" type="datetimeFigureOut">
              <a:rPr lang="en-US" smtClean="0"/>
              <a:pPr/>
              <a:t>7-4-2014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A5E-DB14-8D49-91AA-06AD1951E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265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26A22-1F98-604C-9962-19912174888D}" type="datetimeFigureOut">
              <a:rPr lang="en-US" smtClean="0"/>
              <a:pPr/>
              <a:t>7-4-2014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18A5E-DB14-8D49-91AA-06AD1951E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013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Transforming Urban </a:t>
            </a:r>
            <a:r>
              <a:rPr lang="en-US" b="1" dirty="0"/>
              <a:t>Villages in Shenzhen, China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Yinqing</a:t>
            </a:r>
            <a:r>
              <a:rPr lang="en-US" dirty="0" smtClean="0"/>
              <a:t> Tang</a:t>
            </a:r>
          </a:p>
          <a:p>
            <a:r>
              <a:rPr lang="en-US" dirty="0" smtClean="0"/>
              <a:t>&amp;</a:t>
            </a:r>
          </a:p>
          <a:p>
            <a:r>
              <a:rPr lang="en-US" dirty="0" smtClean="0"/>
              <a:t>Erin Cho</a:t>
            </a:r>
          </a:p>
          <a:p>
            <a:r>
              <a:rPr lang="en-US" dirty="0" smtClean="0"/>
              <a:t>Design Strategies</a:t>
            </a:r>
          </a:p>
          <a:p>
            <a:r>
              <a:rPr lang="en-US" dirty="0" smtClean="0"/>
              <a:t>Parsons, The New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806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costs</a:t>
            </a:r>
          </a:p>
          <a:p>
            <a:pPr lvl="1"/>
            <a:r>
              <a:rPr lang="en-US" dirty="0" smtClean="0"/>
              <a:t>Compensation for demolitions, resettlement of residents, accommodation for migrant workers.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Difficulty with implementing the set standards for renovation. </a:t>
            </a:r>
          </a:p>
          <a:p>
            <a:endParaRPr lang="en-US" dirty="0" smtClean="0"/>
          </a:p>
          <a:p>
            <a:r>
              <a:rPr lang="en-US" dirty="0" smtClean="0"/>
              <a:t>Demand from land developers and investors.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4550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Grounds for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Exploratory study</a:t>
            </a:r>
          </a:p>
          <a:p>
            <a:endParaRPr lang="en-US" dirty="0" smtClean="0"/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25 interviews with urban villagers</a:t>
            </a:r>
          </a:p>
          <a:p>
            <a:pPr lvl="1"/>
            <a:r>
              <a:rPr lang="en-US" dirty="0" smtClean="0"/>
              <a:t>15 interviews with local government officials in the city planning bureau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0644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 of Urban Villagers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Mostly concerned about safety.</a:t>
            </a:r>
          </a:p>
          <a:p>
            <a:r>
              <a:rPr lang="en-US" dirty="0" smtClean="0"/>
              <a:t>Highly interested in improving living conditions.</a:t>
            </a:r>
          </a:p>
          <a:p>
            <a:r>
              <a:rPr lang="en-US" dirty="0" smtClean="0"/>
              <a:t>Discouraged by existing reform plans, most of which focus on resettling villagers to remote areas after taking over their land by paying out lump-sum compensation.</a:t>
            </a:r>
          </a:p>
          <a:p>
            <a:r>
              <a:rPr lang="en-US" dirty="0" smtClean="0"/>
              <a:t>Different degree and willingness to renovate the building they own.</a:t>
            </a:r>
          </a:p>
          <a:p>
            <a:r>
              <a:rPr lang="en-US" dirty="0" smtClean="0"/>
              <a:t>No incentives to turn it over to the local government.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353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Perspectives of Government Officers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Sympathy toward the villagers.</a:t>
            </a:r>
          </a:p>
          <a:p>
            <a:r>
              <a:rPr lang="en-US" dirty="0" smtClean="0"/>
              <a:t>Do not think that urban villages should be removed from the city.</a:t>
            </a:r>
          </a:p>
          <a:p>
            <a:r>
              <a:rPr lang="en-US" dirty="0" smtClean="0"/>
              <a:t>Yet, integrated demolition and rebuilding are necessary.</a:t>
            </a:r>
          </a:p>
          <a:p>
            <a:r>
              <a:rPr lang="en-US" dirty="0" smtClean="0"/>
              <a:t>Interested in resolving the conflict of interest between villagers, investors, and the government.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0351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Renovation driven by villagers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Believe that low</a:t>
            </a:r>
            <a:r>
              <a:rPr lang="en-US" dirty="0"/>
              <a:t>-rental housing-oriented village reforms changed the pattern of the past, regulating and guaranteeing housing for the floating population.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G</a:t>
            </a:r>
            <a:r>
              <a:rPr lang="en-US" dirty="0" smtClean="0"/>
              <a:t>ive </a:t>
            </a:r>
            <a:r>
              <a:rPr lang="en-US" dirty="0"/>
              <a:t>the floating population a sense of security.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solution to the resettlement and management of the floating </a:t>
            </a:r>
            <a:r>
              <a:rPr lang="en-US" dirty="0" smtClean="0"/>
              <a:t>population.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2411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Admittance, cooperation, and Centralization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Need </a:t>
            </a:r>
            <a:r>
              <a:rPr lang="en-US" dirty="0"/>
              <a:t>to be integrated into planning and rational arrangement at the city level.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Persuade and educate villagers to comply with the government’s supervision and management of the rental market.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8606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Bilateral cooperation</a:t>
            </a:r>
          </a:p>
          <a:p>
            <a:pPr lvl="1"/>
            <a:r>
              <a:rPr lang="en-US" dirty="0" smtClean="0"/>
              <a:t>Committee formed by villagers</a:t>
            </a:r>
          </a:p>
          <a:p>
            <a:pPr lvl="1"/>
            <a:r>
              <a:rPr lang="en-US" dirty="0" smtClean="0"/>
              <a:t>Collective funds</a:t>
            </a:r>
          </a:p>
          <a:p>
            <a:pPr lvl="1"/>
            <a:endParaRPr lang="en-US" dirty="0"/>
          </a:p>
          <a:p>
            <a:r>
              <a:rPr lang="en-US" dirty="0" smtClean="0"/>
              <a:t>Centralization of the management of the reformed villages.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043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Villages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Urban villages in developed countries</a:t>
            </a:r>
          </a:p>
          <a:p>
            <a:pPr lvl="1"/>
            <a:r>
              <a:rPr lang="en-US" dirty="0"/>
              <a:t>a well-planned development at the edge of an urban </a:t>
            </a:r>
            <a:r>
              <a:rPr lang="en-US" dirty="0" smtClean="0"/>
              <a:t>area </a:t>
            </a:r>
            <a:r>
              <a:rPr lang="en-US" dirty="0"/>
              <a:t>characterized by medium-density housing, mixed use zoning, good public transit and public spaces (Aldous 1992</a:t>
            </a:r>
            <a:r>
              <a:rPr lang="en-US" dirty="0" smtClean="0"/>
              <a:t>).</a:t>
            </a:r>
          </a:p>
          <a:p>
            <a:pPr lvl="1"/>
            <a:endParaRPr lang="en-US" dirty="0"/>
          </a:p>
          <a:p>
            <a:r>
              <a:rPr lang="en-US" dirty="0" smtClean="0"/>
              <a:t>Urban villages in China</a:t>
            </a:r>
          </a:p>
          <a:p>
            <a:pPr lvl="1"/>
            <a:r>
              <a:rPr lang="en-US" dirty="0" smtClean="0"/>
              <a:t>Old villages sandwiched  by new urban development projects.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029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Village in Shenzhen,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Until </a:t>
            </a:r>
            <a:r>
              <a:rPr lang="en-US" dirty="0"/>
              <a:t>1979, </a:t>
            </a:r>
            <a:r>
              <a:rPr lang="en-US" dirty="0" smtClean="0"/>
              <a:t>Shenzhen was a </a:t>
            </a:r>
            <a:r>
              <a:rPr lang="en-US" dirty="0"/>
              <a:t>remote border town in South China with a population of just 30,000.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1979, the geographical foundation of the export-oriented sector of reform -- the “open door policy” -- established a system of special economic zones (SEZs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Shenzhen </a:t>
            </a:r>
            <a:r>
              <a:rPr lang="en-US" dirty="0"/>
              <a:t>has become </a:t>
            </a:r>
            <a:r>
              <a:rPr lang="en-US" dirty="0" smtClean="0"/>
              <a:t>China's </a:t>
            </a:r>
            <a:r>
              <a:rPr lang="en-US" dirty="0"/>
              <a:t>first and ultimately most successful SEZ.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Shenzhen </a:t>
            </a:r>
            <a:r>
              <a:rPr lang="en-US" dirty="0"/>
              <a:t>has suffered from many problems associated with rapid urbanization which include urban villages.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790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Exploratory study</a:t>
            </a:r>
          </a:p>
          <a:p>
            <a:endParaRPr lang="en-US" dirty="0" smtClean="0"/>
          </a:p>
          <a:p>
            <a:r>
              <a:rPr lang="en-US" dirty="0" smtClean="0"/>
              <a:t>Proposes </a:t>
            </a:r>
            <a:r>
              <a:rPr lang="en-US" dirty="0"/>
              <a:t>ways to address identified issues and improve living conditions for urban villagers </a:t>
            </a:r>
            <a:r>
              <a:rPr lang="en-US" dirty="0" smtClean="0"/>
              <a:t>in Shenzhen without </a:t>
            </a:r>
            <a:r>
              <a:rPr lang="en-US" dirty="0"/>
              <a:t>incurring exorbitant costs.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1449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Urban Villages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</a:t>
            </a:r>
            <a:r>
              <a:rPr lang="en-US" dirty="0" smtClean="0"/>
              <a:t>apid </a:t>
            </a:r>
            <a:r>
              <a:rPr lang="en-US" dirty="0"/>
              <a:t>expansion of the city. 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A considerable </a:t>
            </a:r>
            <a:r>
              <a:rPr lang="en-US" dirty="0"/>
              <a:t>amount of farmland was urbanized, creating difficulties in balancing the different needs for </a:t>
            </a:r>
            <a:r>
              <a:rPr lang="en-US" dirty="0" smtClean="0"/>
              <a:t>multiple players.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particular, the local farmers needed the place to stay at low costs, thus the government decided to take over only the farmland, not the land on which residents lived. </a:t>
            </a:r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time passed, the villages became surrounded by skyscrapers, and the price of the land rose ten thousand times.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0862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Urban Villages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rise in the migrant, or floating population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High demand in low-rent housing.</a:t>
            </a:r>
          </a:p>
          <a:p>
            <a:pPr lvl="1"/>
            <a:r>
              <a:rPr lang="en-US" dirty="0" smtClean="0"/>
              <a:t>The local government of Shenzhen has not provided a large quantity of low-rent housing.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909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Urban Villages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government regulations</a:t>
            </a:r>
          </a:p>
          <a:p>
            <a:pPr lvl="1"/>
            <a:r>
              <a:rPr lang="en-US" dirty="0" smtClean="0"/>
              <a:t>Particularly those located in the SEZ.</a:t>
            </a:r>
          </a:p>
          <a:p>
            <a:pPr lvl="1"/>
            <a:endParaRPr lang="en-US" dirty="0"/>
          </a:p>
          <a:p>
            <a:r>
              <a:rPr lang="en-US" dirty="0" smtClean="0"/>
              <a:t>Unwillingness of local villagers to leave</a:t>
            </a:r>
          </a:p>
          <a:p>
            <a:pPr lvl="1"/>
            <a:r>
              <a:rPr lang="en-US" dirty="0" smtClean="0"/>
              <a:t>No other means to support their living.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2399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Economic and Social Issues with Urban Villages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Many urban villages are located in the center of the city, and the land they stand on could provide </a:t>
            </a:r>
            <a:r>
              <a:rPr lang="en-US" dirty="0" smtClean="0"/>
              <a:t>higher economic </a:t>
            </a:r>
            <a:r>
              <a:rPr lang="en-US" dirty="0"/>
              <a:t>value and efficiency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ecurity </a:t>
            </a:r>
            <a:r>
              <a:rPr lang="en-US" dirty="0"/>
              <a:t>problems </a:t>
            </a:r>
            <a:r>
              <a:rPr lang="en-US" dirty="0" smtClean="0"/>
              <a:t>and </a:t>
            </a:r>
            <a:r>
              <a:rPr lang="en-US" dirty="0"/>
              <a:t>high crime rates </a:t>
            </a:r>
            <a:r>
              <a:rPr lang="en-US" dirty="0" smtClean="0"/>
              <a:t>associated with a </a:t>
            </a:r>
            <a:r>
              <a:rPr lang="en-US" dirty="0"/>
              <a:t>highly mobile </a:t>
            </a:r>
            <a:r>
              <a:rPr lang="en-US" dirty="0" smtClean="0"/>
              <a:t>population.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villagers</a:t>
            </a:r>
            <a:r>
              <a:rPr lang="en-US" dirty="0" smtClean="0"/>
              <a:t>’ heavy </a:t>
            </a:r>
            <a:r>
              <a:rPr lang="en-US" dirty="0"/>
              <a:t>reliance on rent collection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High building and population density which could create disasters in the case of fire or collapse.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239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Seeking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improve </a:t>
            </a:r>
            <a:r>
              <a:rPr lang="en-US" dirty="0"/>
              <a:t>the economic, social and physical conditions of the villages in order to meet the national standards and requirements of the government's low-rental housing policy.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4745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707</Words>
  <Application>Microsoft Office PowerPoint</Application>
  <PresentationFormat>On-screen Show (4:3)</PresentationFormat>
  <Paragraphs>107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Transforming Urban Villages in Shenzhen, China </vt:lpstr>
      <vt:lpstr>Urban Villages</vt:lpstr>
      <vt:lpstr>Urban Village in Shenzhen, China</vt:lpstr>
      <vt:lpstr>Finding Solutions</vt:lpstr>
      <vt:lpstr>Rise of Urban Villages</vt:lpstr>
      <vt:lpstr>Rise of Urban Villages</vt:lpstr>
      <vt:lpstr>Rise of Urban Villages</vt:lpstr>
      <vt:lpstr>Economic and Social Issues with Urban Villages</vt:lpstr>
      <vt:lpstr>Seeking Solutions</vt:lpstr>
      <vt:lpstr>In reality</vt:lpstr>
      <vt:lpstr>Common Grounds for Solutions</vt:lpstr>
      <vt:lpstr>Perspectives of Urban Villagers</vt:lpstr>
      <vt:lpstr>Perspectives of Government Officers</vt:lpstr>
      <vt:lpstr>Renovation driven by villagers</vt:lpstr>
      <vt:lpstr>Slide 15</vt:lpstr>
      <vt:lpstr>Slide 16</vt:lpstr>
    </vt:vector>
  </TitlesOfParts>
  <Company>The New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 of Urban Villages in Shenzhen, China</dc:title>
  <dc:creator>Erin Cho</dc:creator>
  <cp:lastModifiedBy>M.M. Valkenburg</cp:lastModifiedBy>
  <cp:revision>11</cp:revision>
  <dcterms:created xsi:type="dcterms:W3CDTF">2014-04-02T23:38:44Z</dcterms:created>
  <dcterms:modified xsi:type="dcterms:W3CDTF">2014-04-07T08:54:19Z</dcterms:modified>
</cp:coreProperties>
</file>