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32"/>
  </p:notesMasterIdLst>
  <p:handoutMasterIdLst>
    <p:handoutMasterId r:id="rId33"/>
  </p:handoutMasterIdLst>
  <p:sldIdLst>
    <p:sldId id="345" r:id="rId2"/>
    <p:sldId id="346" r:id="rId3"/>
    <p:sldId id="347" r:id="rId4"/>
    <p:sldId id="373" r:id="rId5"/>
    <p:sldId id="363" r:id="rId6"/>
    <p:sldId id="348" r:id="rId7"/>
    <p:sldId id="367" r:id="rId8"/>
    <p:sldId id="349" r:id="rId9"/>
    <p:sldId id="366" r:id="rId10"/>
    <p:sldId id="368" r:id="rId11"/>
    <p:sldId id="351" r:id="rId12"/>
    <p:sldId id="370" r:id="rId13"/>
    <p:sldId id="369" r:id="rId14"/>
    <p:sldId id="353" r:id="rId15"/>
    <p:sldId id="371" r:id="rId16"/>
    <p:sldId id="374" r:id="rId17"/>
    <p:sldId id="354" r:id="rId18"/>
    <p:sldId id="355" r:id="rId19"/>
    <p:sldId id="356" r:id="rId20"/>
    <p:sldId id="375" r:id="rId21"/>
    <p:sldId id="376" r:id="rId22"/>
    <p:sldId id="358" r:id="rId23"/>
    <p:sldId id="380" r:id="rId24"/>
    <p:sldId id="379" r:id="rId25"/>
    <p:sldId id="377" r:id="rId26"/>
    <p:sldId id="378" r:id="rId27"/>
    <p:sldId id="357" r:id="rId28"/>
    <p:sldId id="359" r:id="rId29"/>
    <p:sldId id="361" r:id="rId30"/>
    <p:sldId id="362" r:id="rId31"/>
  </p:sldIdLst>
  <p:sldSz cx="10826750" cy="8120063" type="B4ISO"/>
  <p:notesSz cx="6985000" cy="9283700"/>
  <p:defaultTextStyle>
    <a:defPPr>
      <a:defRPr lang="en-US"/>
    </a:defPPr>
    <a:lvl1pPr algn="l" rtl="0" fontAlgn="base">
      <a:spcBef>
        <a:spcPct val="0"/>
      </a:spcBef>
      <a:spcAft>
        <a:spcPct val="0"/>
      </a:spcAft>
      <a:defRPr kern="1200">
        <a:solidFill>
          <a:schemeClr val="tx1"/>
        </a:solidFill>
        <a:latin typeface="Verdana" pitchFamily="34" charset="0"/>
        <a:ea typeface="+mn-ea"/>
        <a:cs typeface="+mn-cs"/>
      </a:defRPr>
    </a:lvl1pPr>
    <a:lvl2pPr marL="539750" indent="-82550" algn="l" rtl="0" fontAlgn="base">
      <a:spcBef>
        <a:spcPct val="0"/>
      </a:spcBef>
      <a:spcAft>
        <a:spcPct val="0"/>
      </a:spcAft>
      <a:defRPr kern="1200">
        <a:solidFill>
          <a:schemeClr val="tx1"/>
        </a:solidFill>
        <a:latin typeface="Verdana" pitchFamily="34" charset="0"/>
        <a:ea typeface="+mn-ea"/>
        <a:cs typeface="+mn-cs"/>
      </a:defRPr>
    </a:lvl2pPr>
    <a:lvl3pPr marL="1081088" indent="-166688" algn="l" rtl="0" fontAlgn="base">
      <a:spcBef>
        <a:spcPct val="0"/>
      </a:spcBef>
      <a:spcAft>
        <a:spcPct val="0"/>
      </a:spcAft>
      <a:defRPr kern="1200">
        <a:solidFill>
          <a:schemeClr val="tx1"/>
        </a:solidFill>
        <a:latin typeface="Verdana" pitchFamily="34" charset="0"/>
        <a:ea typeface="+mn-ea"/>
        <a:cs typeface="+mn-cs"/>
      </a:defRPr>
    </a:lvl3pPr>
    <a:lvl4pPr marL="1622425" indent="-250825" algn="l" rtl="0" fontAlgn="base">
      <a:spcBef>
        <a:spcPct val="0"/>
      </a:spcBef>
      <a:spcAft>
        <a:spcPct val="0"/>
      </a:spcAft>
      <a:defRPr kern="1200">
        <a:solidFill>
          <a:schemeClr val="tx1"/>
        </a:solidFill>
        <a:latin typeface="Verdana" pitchFamily="34" charset="0"/>
        <a:ea typeface="+mn-ea"/>
        <a:cs typeface="+mn-cs"/>
      </a:defRPr>
    </a:lvl4pPr>
    <a:lvl5pPr marL="2163763" indent="-334963"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9900"/>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20" autoAdjust="0"/>
  </p:normalViewPr>
  <p:slideViewPr>
    <p:cSldViewPr>
      <p:cViewPr varScale="1">
        <p:scale>
          <a:sx n="84" d="100"/>
          <a:sy n="84" d="100"/>
        </p:scale>
        <p:origin x="-1296" y="-90"/>
      </p:cViewPr>
      <p:guideLst>
        <p:guide orient="horz" pos="2558"/>
        <p:guide pos="3410"/>
      </p:guideLst>
    </p:cSldViewPr>
  </p:slideViewPr>
  <p:notesTextViewPr>
    <p:cViewPr>
      <p:scale>
        <a:sx n="100" d="100"/>
        <a:sy n="100" d="100"/>
      </p:scale>
      <p:origin x="0" y="0"/>
    </p:cViewPr>
  </p:notesTextViewPr>
  <p:sorterViewPr>
    <p:cViewPr>
      <p:scale>
        <a:sx n="110" d="100"/>
        <a:sy n="110" d="100"/>
      </p:scale>
      <p:origin x="0" y="0"/>
    </p:cViewPr>
  </p:sorterViewPr>
  <p:notesViewPr>
    <p:cSldViewPr>
      <p:cViewPr varScale="1">
        <p:scale>
          <a:sx n="87" d="100"/>
          <a:sy n="87" d="100"/>
        </p:scale>
        <p:origin x="-1650" y="-72"/>
      </p:cViewPr>
      <p:guideLst>
        <p:guide orient="horz" pos="2924"/>
        <p:guide pos="220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56050" y="8818563"/>
            <a:ext cx="3027363" cy="463550"/>
          </a:xfrm>
          <a:prstGeom prst="rect">
            <a:avLst/>
          </a:prstGeom>
        </p:spPr>
        <p:txBody>
          <a:bodyPr vert="horz" lIns="87938" tIns="43969" rIns="87938" bIns="43969" rtlCol="0" anchor="b"/>
          <a:lstStyle>
            <a:lvl1pPr algn="r">
              <a:defRPr sz="1200" smtClean="0"/>
            </a:lvl1pPr>
          </a:lstStyle>
          <a:p>
            <a:pPr>
              <a:defRPr/>
            </a:pPr>
            <a:fld id="{A6177CBA-C1C5-45D7-857A-4931BCB2357F}" type="slidenum">
              <a:rPr lang="en-US"/>
              <a:pPr>
                <a:defRPr/>
              </a:pPr>
              <a:t>‹#›</a:t>
            </a:fld>
            <a:endParaRPr lang="en-US"/>
          </a:p>
        </p:txBody>
      </p:sp>
    </p:spTree>
    <p:extLst>
      <p:ext uri="{BB962C8B-B14F-4D97-AF65-F5344CB8AC3E}">
        <p14:creationId xmlns:p14="http://schemas.microsoft.com/office/powerpoint/2010/main" xmlns="" val="798942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87938" tIns="43969" rIns="87938" bIns="43969" rtlCol="0"/>
          <a:lstStyle>
            <a:lvl1pPr algn="l">
              <a:defRPr sz="1200"/>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87938" tIns="43969" rIns="87938" bIns="43969" rtlCol="0"/>
          <a:lstStyle>
            <a:lvl1pPr algn="r">
              <a:defRPr sz="1200"/>
            </a:lvl1pPr>
          </a:lstStyle>
          <a:p>
            <a:pPr>
              <a:defRPr/>
            </a:pPr>
            <a:fld id="{08FCCEBE-364B-4544-A1DB-3D8F0B2C3086}" type="datetimeFigureOut">
              <a:rPr lang="en-US"/>
              <a:pPr>
                <a:defRPr/>
              </a:pPr>
              <a:t>2-4-2014</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87938" tIns="43969" rIns="87938" bIns="43969" rtlCol="0" anchor="ctr"/>
          <a:lstStyle/>
          <a:p>
            <a:pPr lvl="0"/>
            <a:endParaRPr lang="en-US" noProof="0" smtClean="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87938" tIns="43969" rIns="87938" bIns="4396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8563"/>
            <a:ext cx="3027363" cy="463550"/>
          </a:xfrm>
          <a:prstGeom prst="rect">
            <a:avLst/>
          </a:prstGeom>
        </p:spPr>
        <p:txBody>
          <a:bodyPr vert="horz" lIns="87938" tIns="43969" rIns="87938" bIns="43969"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87938" tIns="43969" rIns="87938" bIns="43969" rtlCol="0" anchor="b"/>
          <a:lstStyle>
            <a:lvl1pPr algn="r">
              <a:defRPr sz="1200"/>
            </a:lvl1pPr>
          </a:lstStyle>
          <a:p>
            <a:pPr>
              <a:defRPr/>
            </a:pPr>
            <a:fld id="{7888FBB0-2AE3-43ED-817A-7F5D0BD41595}" type="slidenum">
              <a:rPr lang="en-US"/>
              <a:pPr>
                <a:defRPr/>
              </a:pPr>
              <a:t>‹#›</a:t>
            </a:fld>
            <a:endParaRPr lang="en-US"/>
          </a:p>
        </p:txBody>
      </p:sp>
    </p:spTree>
    <p:extLst>
      <p:ext uri="{BB962C8B-B14F-4D97-AF65-F5344CB8AC3E}">
        <p14:creationId xmlns:p14="http://schemas.microsoft.com/office/powerpoint/2010/main" xmlns="" val="4077845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mn-ea"/>
        <a:cs typeface="+mn-cs"/>
      </a:defRPr>
    </a:lvl1pPr>
    <a:lvl2pPr marL="539750" algn="l" rtl="0" eaLnBrk="0" fontAlgn="base" hangingPunct="0">
      <a:spcBef>
        <a:spcPct val="30000"/>
      </a:spcBef>
      <a:spcAft>
        <a:spcPct val="0"/>
      </a:spcAft>
      <a:defRPr sz="1400" kern="1200">
        <a:solidFill>
          <a:schemeClr val="tx1"/>
        </a:solidFill>
        <a:latin typeface="+mn-lt"/>
        <a:ea typeface="+mn-ea"/>
        <a:cs typeface="+mn-cs"/>
      </a:defRPr>
    </a:lvl2pPr>
    <a:lvl3pPr marL="1081088" algn="l" rtl="0" eaLnBrk="0" fontAlgn="base" hangingPunct="0">
      <a:spcBef>
        <a:spcPct val="30000"/>
      </a:spcBef>
      <a:spcAft>
        <a:spcPct val="0"/>
      </a:spcAft>
      <a:defRPr sz="1400" kern="1200">
        <a:solidFill>
          <a:schemeClr val="tx1"/>
        </a:solidFill>
        <a:latin typeface="+mn-lt"/>
        <a:ea typeface="+mn-ea"/>
        <a:cs typeface="+mn-cs"/>
      </a:defRPr>
    </a:lvl3pPr>
    <a:lvl4pPr marL="1622425" algn="l" rtl="0" eaLnBrk="0" fontAlgn="base" hangingPunct="0">
      <a:spcBef>
        <a:spcPct val="30000"/>
      </a:spcBef>
      <a:spcAft>
        <a:spcPct val="0"/>
      </a:spcAft>
      <a:defRPr sz="1400" kern="1200">
        <a:solidFill>
          <a:schemeClr val="tx1"/>
        </a:solidFill>
        <a:latin typeface="+mn-lt"/>
        <a:ea typeface="+mn-ea"/>
        <a:cs typeface="+mn-cs"/>
      </a:defRPr>
    </a:lvl4pPr>
    <a:lvl5pPr marL="2163763" algn="l" rtl="0" eaLnBrk="0" fontAlgn="base" hangingPunct="0">
      <a:spcBef>
        <a:spcPct val="30000"/>
      </a:spcBef>
      <a:spcAft>
        <a:spcPct val="0"/>
      </a:spcAft>
      <a:defRPr sz="1400" kern="1200">
        <a:solidFill>
          <a:schemeClr val="tx1"/>
        </a:solidFill>
        <a:latin typeface="+mn-lt"/>
        <a:ea typeface="+mn-ea"/>
        <a:cs typeface="+mn-cs"/>
      </a:defRPr>
    </a:lvl5pPr>
    <a:lvl6pPr marL="2706624" algn="l" defTabSz="1082650" rtl="0" eaLnBrk="1" latinLnBrk="0" hangingPunct="1">
      <a:defRPr sz="1400" kern="1200">
        <a:solidFill>
          <a:schemeClr val="tx1"/>
        </a:solidFill>
        <a:latin typeface="+mn-lt"/>
        <a:ea typeface="+mn-ea"/>
        <a:cs typeface="+mn-cs"/>
      </a:defRPr>
    </a:lvl6pPr>
    <a:lvl7pPr marL="3247949" algn="l" defTabSz="1082650" rtl="0" eaLnBrk="1" latinLnBrk="0" hangingPunct="1">
      <a:defRPr sz="1400" kern="1200">
        <a:solidFill>
          <a:schemeClr val="tx1"/>
        </a:solidFill>
        <a:latin typeface="+mn-lt"/>
        <a:ea typeface="+mn-ea"/>
        <a:cs typeface="+mn-cs"/>
      </a:defRPr>
    </a:lvl7pPr>
    <a:lvl8pPr marL="3789274" algn="l" defTabSz="1082650" rtl="0" eaLnBrk="1" latinLnBrk="0" hangingPunct="1">
      <a:defRPr sz="1400" kern="1200">
        <a:solidFill>
          <a:schemeClr val="tx1"/>
        </a:solidFill>
        <a:latin typeface="+mn-lt"/>
        <a:ea typeface="+mn-ea"/>
        <a:cs typeface="+mn-cs"/>
      </a:defRPr>
    </a:lvl8pPr>
    <a:lvl9pPr marL="4330598" algn="l" defTabSz="108265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ewgeography.com/content/002187-shanghai-torrid-population-growth"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30 min with UC</a:t>
            </a:r>
            <a:r>
              <a:rPr lang="en-US" baseline="0" dirty="0" smtClean="0"/>
              <a:t> part</a:t>
            </a:r>
            <a:endParaRPr lang="en-GB"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6EB6041-8290-4CA0-AB1D-9D66783699F5}" type="slidenum">
              <a:rPr lang="zh-CN" altLang="en-US" smtClean="0">
                <a:latin typeface="Times New Roman" pitchFamily="18" charset="0"/>
              </a:rPr>
              <a:pPr/>
              <a:t>1</a:t>
            </a:fld>
            <a:endParaRPr lang="en-US" altLang="zh-CN"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1419265-3BDD-44EE-9E66-B5360A8AF779}"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96F9DD9E-43B3-4660-9B3D-9EAFA3BFCC38}" type="slidenum">
              <a:rPr lang="zh-CN" altLang="en-US" smtClean="0">
                <a:latin typeface="Times New Roman" pitchFamily="18" charset="0"/>
              </a:rPr>
              <a:pPr/>
              <a:t>11</a:t>
            </a:fld>
            <a:endParaRPr lang="en-US" altLang="zh-CN" smtClean="0">
              <a:latin typeface="Times New Roman" pitchFamily="18" charset="0"/>
            </a:endParaRPr>
          </a:p>
        </p:txBody>
      </p:sp>
      <p:sp>
        <p:nvSpPr>
          <p:cNvPr id="3993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39"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95FBD8A-7A6D-482F-9243-CBA56EAA4876}" type="slidenum">
              <a:rPr lang="zh-CN" altLang="en-US" smtClean="0">
                <a:latin typeface="Times New Roman" pitchFamily="18" charset="0"/>
              </a:rPr>
              <a:pPr/>
              <a:t>12</a:t>
            </a:fld>
            <a:endParaRPr lang="en-US" altLang="zh-CN" smtClean="0">
              <a:latin typeface="Times New Roman" pitchFamily="18" charset="0"/>
            </a:endParaRPr>
          </a:p>
        </p:txBody>
      </p:sp>
      <p:sp>
        <p:nvSpPr>
          <p:cNvPr id="419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1987"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8.05% of households had floor space less than 8 square meters per person  </a:t>
            </a:r>
            <a:r>
              <a:rPr lang="zh-CN" altLang="en-US" smtClean="0"/>
              <a:t>人均住房建筑面积   </a:t>
            </a:r>
            <a:r>
              <a:rPr lang="en-US" altLang="zh-CN" smtClean="0"/>
              <a:t>2010 china census</a:t>
            </a:r>
            <a:endParaRPr lang="en-US" smtClean="0"/>
          </a:p>
          <a:p>
            <a:r>
              <a:rPr lang="en-US" smtClean="0"/>
              <a:t>City 8249325  no house 8739  less than 8 sq m 683910 </a:t>
            </a:r>
          </a:p>
          <a:p>
            <a:r>
              <a:rPr lang="en-US" smtClean="0"/>
              <a:t>Town 5537545  no house 10154  less than 8 sq m 236314 </a:t>
            </a:r>
          </a:p>
          <a:p>
            <a:r>
              <a:rPr lang="en-US" smtClean="0"/>
              <a:t>Urban area 13786870 ; 19893  +  920224= 940117    6.82%</a:t>
            </a:r>
          </a:p>
          <a:p>
            <a:r>
              <a:rPr lang="en-US" smtClean="0"/>
              <a:t>9.97%households lived in housing units without kitchen: city 1018077  town: 973476=1991553</a:t>
            </a:r>
          </a:p>
          <a:p>
            <a:r>
              <a:rPr lang="en-US" smtClean="0"/>
              <a:t>15.63%households without toilet 1356496   1765418=3121914</a:t>
            </a:r>
          </a:p>
          <a:p>
            <a:r>
              <a:rPr lang="en-US" smtClean="0"/>
              <a:t>13.35%households without piped water 847051  1820003=2667054</a:t>
            </a:r>
          </a:p>
          <a:p>
            <a:r>
              <a:rPr lang="en-US" smtClean="0"/>
              <a:t>12416562  7554783=19971345</a:t>
            </a:r>
          </a:p>
          <a:p>
            <a:endParaRPr lang="en-US" smtClean="0"/>
          </a:p>
          <a:p>
            <a:r>
              <a:rPr lang="en-US" smtClean="0"/>
              <a:t>1% population sample survey in 2005 </a:t>
            </a:r>
          </a:p>
          <a:p>
            <a:r>
              <a:rPr lang="en-US" smtClean="0"/>
              <a:t>the floor space per person was 27.51 square meters in urban areas</a:t>
            </a:r>
          </a:p>
          <a:p>
            <a:r>
              <a:rPr lang="en-US" smtClean="0"/>
              <a:t>8.05% of households had floor space less than 8 square meters per person </a:t>
            </a:r>
          </a:p>
          <a:p>
            <a:r>
              <a:rPr lang="en-US" smtClean="0"/>
              <a:t> 9.49% of households lived in housing units without kitchen</a:t>
            </a:r>
          </a:p>
          <a:p>
            <a:r>
              <a:rPr lang="en-US" smtClean="0"/>
              <a:t>15.13% households without toilet</a:t>
            </a:r>
          </a:p>
          <a:p>
            <a:r>
              <a:rPr lang="en-US" smtClean="0"/>
              <a:t>13.73% households without piped water</a:t>
            </a:r>
          </a:p>
          <a:p>
            <a:endParaRPr lang="en-US"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AE0B34D-B4CF-4D00-9F18-5C46C2E75654}" type="slidenum">
              <a:rPr lang="zh-CN" altLang="en-US" smtClean="0">
                <a:latin typeface="Times New Roman" pitchFamily="18" charset="0"/>
              </a:rPr>
              <a:pPr/>
              <a:t>14</a:t>
            </a:fld>
            <a:endParaRPr lang="en-US" altLang="zh-CN"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altLang="zh-TW" smtClean="0"/>
              <a:t>Urbanization ≠ urban growth</a:t>
            </a:r>
          </a:p>
          <a:p>
            <a:r>
              <a:rPr lang="en-US" smtClean="0"/>
              <a:t>Widely observable in urban china</a:t>
            </a:r>
          </a:p>
          <a:p>
            <a:r>
              <a:rPr lang="en-US" smtClean="0"/>
              <a:t>Many open market, street retailing activities, hawkers</a:t>
            </a:r>
          </a:p>
          <a:p>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7503F5-B6CB-48B0-BB16-F7102556B5F7}" type="slidenum">
              <a:rPr lang="en-US" smtClean="0"/>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Urbanization involves population shift from rural to urban areas and the employment shift from farming to industries and services. </a:t>
            </a:r>
          </a:p>
          <a:p>
            <a:pPr marL="0" lvl="1"/>
            <a:r>
              <a:rPr lang="en-US" altLang="zh-CN" smtClean="0"/>
              <a:t>not only an increase in the sizes of urban population and employment </a:t>
            </a:r>
          </a:p>
          <a:p>
            <a:endParaRPr lang="en-US" smtClean="0"/>
          </a:p>
          <a:p>
            <a:r>
              <a:rPr lang="en-US" smtClean="0"/>
              <a:t>Many theoretical studi.</a:t>
            </a:r>
          </a:p>
          <a:p>
            <a:r>
              <a:rPr lang="en-US" smtClean="0"/>
              <a:t>The traditional theory of rural-urban transition assumes that population concentration in urban areas would be an inevitable outcome of economic growth due to scale and agglomeration economies. It focuses on the process of rural to urban transition emphasizing the dichotomy of urban and rural areas. es and empirical modelling have been conducted to illustrate the rural-urban transition </a:t>
            </a:r>
          </a:p>
          <a:p>
            <a:endParaRPr lang="en-US" smtClean="0"/>
          </a:p>
          <a:p>
            <a:r>
              <a:rPr lang="en-US" smtClean="0"/>
              <a:t>McGee and Ginsburg developed an alternative model of urban transition, the extended metropolis (</a:t>
            </a:r>
            <a:r>
              <a:rPr lang="en-US" i="1" smtClean="0"/>
              <a:t>desakota</a:t>
            </a:r>
            <a:r>
              <a:rPr lang="en-US" smtClean="0"/>
              <a:t>) in Asia (Ginsburg, 1991; McGee, 1991). McGee and Ginsburg's model was concerned about the special spatial configuration of urbanization in Asia emphasizing a blurring of urban and rural distinction. The model applies to cases in Asia where a process of "urbanization of countryside" is taking place and rural people do not have to move to cities. </a:t>
            </a:r>
          </a:p>
          <a:p>
            <a:endParaRPr lang="en-US" smtClean="0"/>
          </a:p>
          <a:p>
            <a:r>
              <a:rPr lang="en-US" smtClean="0"/>
              <a:t>The study on urbanization in China has ignored this quality aspect.</a:t>
            </a:r>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41336E1-1E45-44AA-A870-EB94B2E85E30}" type="slidenum">
              <a:rPr lang="en-US" smtClean="0"/>
              <a:pPr/>
              <a:t>17</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 large scale rural to urban migration in post-reform China is </a:t>
            </a:r>
            <a:r>
              <a:rPr lang="en-US" b="1" smtClean="0"/>
              <a:t>a result of changing barriers </a:t>
            </a:r>
            <a:r>
              <a:rPr lang="en-US" smtClean="0"/>
              <a:t>to migration and various push and pull factors (Figure 1). </a:t>
            </a:r>
          </a:p>
          <a:p>
            <a:endParaRPr lang="en-US" smtClean="0"/>
          </a:p>
          <a:p>
            <a:r>
              <a:rPr lang="en-US" smtClean="0"/>
              <a:t>The rural to urban migration process in China was subject to strong government intervention via the household registration system and was significantly different from those in other third world countries in pre-reform period. </a:t>
            </a:r>
          </a:p>
          <a:p>
            <a:endParaRPr lang="en-US" smtClean="0"/>
          </a:p>
          <a:p>
            <a:r>
              <a:rPr lang="en-US" smtClean="0"/>
              <a:t>The rural peasants with the status of "agricultural population" were not allowed to move into cities without official approval in that period. But policy change since the early 1980s in China has generated uncontrolled mass migration similar to other third would countries.</a:t>
            </a:r>
          </a:p>
          <a:p>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441DA6-9810-4C07-93B8-6D19DFA55986}" type="slidenum">
              <a:rPr lang="en-US" smtClean="0"/>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lvl="1"/>
            <a:r>
              <a:rPr lang="en-US" altLang="zh-CN" smtClean="0"/>
              <a:t>=</a:t>
            </a:r>
          </a:p>
          <a:p>
            <a:pPr lvl="1"/>
            <a:r>
              <a:rPr lang="en-US" altLang="zh-CN" smtClean="0"/>
              <a:t>Some rural migrants have the intention to return to rural areas</a:t>
            </a:r>
          </a:p>
          <a:p>
            <a:pPr lvl="2"/>
            <a:endParaRPr lang="en-US" altLang="zh-CN" smtClean="0"/>
          </a:p>
          <a:p>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D75284-59D9-4F95-8545-3FFDD550B381}" type="slidenum">
              <a:rPr lang="en-US" smtClean="0"/>
              <a:pPr/>
              <a:t>21</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CN" sz="2800" smtClean="0"/>
              <a:t>Many options are available for Chinese cities to control the gate of rural to urban migration </a:t>
            </a:r>
          </a:p>
          <a:p>
            <a:pPr lvl="1"/>
            <a:r>
              <a:rPr lang="en-US" altLang="zh-CN" sz="2000" smtClean="0"/>
              <a:t>in an indiscriminative and neutral manner ensuring the quality of urban housing, employment, public space and the urban life</a:t>
            </a:r>
          </a:p>
          <a:p>
            <a:endParaRPr lang="en-US" smtClean="0"/>
          </a:p>
          <a:p>
            <a:r>
              <a:rPr lang="en-US" altLang="zh-CN" smtClean="0"/>
              <a:t>For illegal squatting and hawking in the street there should be tight law enforcement</a:t>
            </a:r>
          </a:p>
          <a:p>
            <a:endParaRPr lang="en-US" altLang="zh-CN" smtClean="0"/>
          </a:p>
          <a:p>
            <a:r>
              <a:rPr lang="en-US" altLang="zh-CN" sz="2800" smtClean="0"/>
              <a:t>The minimum wage can be increased to raise the migrant income as well as the labour cost</a:t>
            </a:r>
          </a:p>
          <a:p>
            <a:pPr lvl="1"/>
            <a:r>
              <a:rPr lang="en-US" altLang="zh-CN" sz="2000" smtClean="0"/>
              <a:t>If workers are guaranteed certain income for a reasonable urban life, then the problem of urban poverty could be solved</a:t>
            </a:r>
          </a:p>
          <a:p>
            <a:pPr lvl="1"/>
            <a:r>
              <a:rPr lang="en-US" altLang="zh-CN" sz="2000" smtClean="0"/>
              <a:t>Maintain certain wage standards also have the effect of reducing the excess demand for cheap migrant workers</a:t>
            </a:r>
          </a:p>
          <a:p>
            <a:r>
              <a:rPr lang="en-US" altLang="zh-CN" sz="2800" smtClean="0"/>
              <a:t>For illegal squatting</a:t>
            </a:r>
          </a:p>
          <a:p>
            <a:pPr lvl="1"/>
            <a:r>
              <a:rPr lang="en-US" altLang="zh-CN" sz="2000" smtClean="0"/>
              <a:t>there should be tight law enforcement</a:t>
            </a:r>
          </a:p>
          <a:p>
            <a:r>
              <a:rPr lang="en-US" altLang="zh-CN" sz="2800" smtClean="0"/>
              <a:t>Neutral instead of discriminative barriers for migrants could be established</a:t>
            </a:r>
          </a:p>
          <a:p>
            <a:pPr lvl="1"/>
            <a:r>
              <a:rPr lang="en-US" altLang="zh-CN" sz="2000" smtClean="0"/>
              <a:t>the same regulations could apply to both the migrants and the local residents</a:t>
            </a:r>
          </a:p>
          <a:p>
            <a:endParaRPr lang="en-US" altLang="zh-CN" smtClean="0"/>
          </a:p>
          <a:p>
            <a:endParaRPr lang="en-US"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4B97A8-7571-4707-9D40-D679C83DD198}" type="slidenum">
              <a:rPr lang="en-US" smtClean="0"/>
              <a:pPr/>
              <a:t>28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Department of Economic and Social Affairs, Population Division, UN, 2012, World Urbanization Prospects: The 2011 Revision Highlights. United Nations, New York.</a:t>
            </a:r>
            <a:endParaRPr lang="en-GB" dirty="0" smtClean="0"/>
          </a:p>
          <a:p>
            <a:r>
              <a:rPr lang="en-GB" dirty="0" smtClean="0"/>
              <a:t>Million unit Left UN PPT Right fig UN, 2011, Urban Population, Development and the Environment 2011</a:t>
            </a:r>
          </a:p>
          <a:p>
            <a:endParaRPr lang="en-US" altLang="zh-CN" dirty="0"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28D6952-5E0C-4445-AECA-63223D00F371}"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zh-CN" smtClean="0"/>
              <a:t>=</a:t>
            </a:r>
          </a:p>
          <a:p>
            <a:r>
              <a:rPr lang="en-US" altLang="zh-CN" smtClean="0"/>
              <a:t>China and India will be the major source of urban population growth</a:t>
            </a:r>
          </a:p>
          <a:p>
            <a:r>
              <a:rPr lang="en-US" altLang="zh-CN" smtClean="0"/>
              <a:t>To what extent, is urbanization in China similar to other third world countries? </a:t>
            </a:r>
          </a:p>
          <a:p>
            <a:r>
              <a:rPr lang="en-US" altLang="zh-CN" smtClean="0"/>
              <a:t>This paper will examine the problems, processes and policy responses of rapid urbanization in post-reform</a:t>
            </a:r>
          </a:p>
          <a:p>
            <a:endParaRPr lang="en-US" smtClean="0"/>
          </a:p>
          <a:p>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F4AE94-12DE-41C3-95B1-37E24F0B01F7}"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What is urban population? People living in urban area</a:t>
            </a:r>
          </a:p>
          <a:p>
            <a:endParaRPr lang="en-US" dirty="0" smtClean="0"/>
          </a:p>
          <a:p>
            <a:r>
              <a:rPr lang="en-US" dirty="0" smtClean="0"/>
              <a:t>What is usual residents in Chinese cities? = urban population = local population + migration</a:t>
            </a:r>
          </a:p>
          <a:p>
            <a:endParaRPr lang="en-US" dirty="0" smtClean="0"/>
          </a:p>
          <a:p>
            <a:r>
              <a:rPr lang="en-US" dirty="0" smtClean="0"/>
              <a:t>Permanent migrants are agricultural or non-agricultural urban population?</a:t>
            </a:r>
          </a:p>
          <a:p>
            <a:r>
              <a:rPr lang="en-US" dirty="0" smtClean="0"/>
              <a:t>Temporary migrants without </a:t>
            </a:r>
            <a:r>
              <a:rPr lang="en-US" dirty="0" err="1" smtClean="0"/>
              <a:t>hukou</a:t>
            </a:r>
            <a:r>
              <a:rPr lang="en-US" dirty="0" smtClean="0"/>
              <a:t> are agricultural or non-agricultural population out of the city?</a:t>
            </a:r>
          </a:p>
          <a:p>
            <a:endParaRPr lang="en-US" dirty="0" smtClean="0"/>
          </a:p>
          <a:p>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DA594D-5C73-4AEE-BC4A-BF9366BEDC22}"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1902E04-7B05-4893-AB1C-D660290ED4B7}" type="slidenum">
              <a:rPr lang="zh-CN" altLang="en-US" smtClean="0">
                <a:latin typeface="Times New Roman" pitchFamily="18" charset="0"/>
              </a:rPr>
              <a:pPr/>
              <a:t>6</a:t>
            </a:fld>
            <a:endParaRPr lang="en-US" altLang="zh-CN" smtClean="0">
              <a:latin typeface="Times New Roman" pitchFamily="18" charset="0"/>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smtClean="0"/>
              <a:t>=</a:t>
            </a:r>
          </a:p>
          <a:p>
            <a:r>
              <a:rPr lang="en-US" smtClean="0"/>
              <a:t>The formal and informal urbanization can be indicated by the growth of urban hukou population and temporary population.</a:t>
            </a:r>
          </a:p>
          <a:p>
            <a:endParaRPr lang="en-US" smtClean="0"/>
          </a:p>
          <a:p>
            <a:r>
              <a:rPr lang="en-US" smtClean="0"/>
              <a:t>Urban hukou population is not necessary non-agricultural population.</a:t>
            </a:r>
          </a:p>
          <a:p>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Fig</a:t>
            </a:r>
            <a:r>
              <a:rPr lang="en-US" baseline="0" dirty="0" smtClean="0"/>
              <a:t>  </a:t>
            </a:r>
            <a:r>
              <a:rPr lang="en-US" dirty="0" smtClean="0"/>
              <a:t>Source: </a:t>
            </a:r>
            <a:r>
              <a:rPr lang="en-US" dirty="0" err="1" smtClean="0"/>
              <a:t>Newgeography</a:t>
            </a:r>
            <a:r>
              <a:rPr lang="en-US" dirty="0" smtClean="0"/>
              <a:t>, China: Urbanizing and Moving East: 2010 Census,  at http://www.newgeography.com/content/002218-china-urbanizing-and-moving-east-2010-census</a:t>
            </a:r>
          </a:p>
          <a:p>
            <a:endParaRPr lang="en-US" dirty="0" smtClean="0"/>
          </a:p>
          <a:p>
            <a:r>
              <a:rPr lang="en-US" dirty="0" smtClean="0"/>
              <a:t>What is urban population? </a:t>
            </a:r>
          </a:p>
          <a:p>
            <a:r>
              <a:rPr lang="en-US" dirty="0" smtClean="0"/>
              <a:t>	</a:t>
            </a:r>
            <a:r>
              <a:rPr lang="en-US" dirty="0" err="1" smtClean="0"/>
              <a:t>Hukou</a:t>
            </a:r>
            <a:r>
              <a:rPr lang="en-US" dirty="0" smtClean="0"/>
              <a:t> agricultural </a:t>
            </a:r>
          </a:p>
          <a:p>
            <a:r>
              <a:rPr lang="en-US" dirty="0" smtClean="0"/>
              <a:t>	</a:t>
            </a:r>
            <a:r>
              <a:rPr lang="en-US" dirty="0" err="1" smtClean="0"/>
              <a:t>hukou</a:t>
            </a:r>
            <a:r>
              <a:rPr lang="en-US" dirty="0" smtClean="0"/>
              <a:t> non agricultural population?</a:t>
            </a:r>
          </a:p>
          <a:p>
            <a:r>
              <a:rPr lang="en-US" dirty="0" smtClean="0"/>
              <a:t>	Temporary population?</a:t>
            </a:r>
          </a:p>
          <a:p>
            <a:endParaRPr lang="en-US" dirty="0" smtClean="0"/>
          </a:p>
          <a:p>
            <a:r>
              <a:rPr lang="en-US" dirty="0" smtClean="0"/>
              <a:t>Local population? </a:t>
            </a:r>
          </a:p>
          <a:p>
            <a:r>
              <a:rPr lang="en-US" dirty="0" smtClean="0"/>
              <a:t>   == urban population</a:t>
            </a:r>
          </a:p>
          <a:p>
            <a:r>
              <a:rPr lang="en-US" dirty="0" smtClean="0"/>
              <a:t>   === usual residents</a:t>
            </a:r>
          </a:p>
          <a:p>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85D462-4AA6-45E5-9FDB-6B4D735E14CA}"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79466A3-A2F1-41E4-96FF-D197AC803F70}" type="slidenum">
              <a:rPr lang="zh-CN" altLang="en-US" smtClean="0">
                <a:latin typeface="Times New Roman" pitchFamily="18" charset="0"/>
              </a:rPr>
              <a:pPr/>
              <a:t>8</a:t>
            </a:fld>
            <a:endParaRPr lang="en-US" altLang="zh-CN" smtClean="0">
              <a:latin typeface="Times New Roman" pitchFamily="18" charset="0"/>
            </a:endParaRPr>
          </a:p>
        </p:txBody>
      </p:sp>
      <p:sp>
        <p:nvSpPr>
          <p:cNvPr id="337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80000"/>
              </a:lnSpc>
            </a:pPr>
            <a:endParaRPr lang="en-GB" sz="80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13C4DEB-B6C5-4C6E-ACC2-99EA4B1C7EF6}" type="slidenum">
              <a:rPr lang="zh-CN" altLang="en-US" smtClean="0">
                <a:latin typeface="Times New Roman" pitchFamily="18" charset="0"/>
              </a:rPr>
              <a:pPr/>
              <a:t>9</a:t>
            </a:fld>
            <a:endParaRPr lang="en-US" altLang="zh-CN" smtClean="0">
              <a:latin typeface="Times New Roman" pitchFamily="18" charset="0"/>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p:txBody>
          <a:bodyPr/>
          <a:lstStyle/>
          <a:p>
            <a:pPr marL="0" lvl="2">
              <a:lnSpc>
                <a:spcPct val="80000"/>
              </a:lnSpc>
              <a:defRPr/>
            </a:pPr>
            <a:r>
              <a:rPr lang="en-US" altLang="zh-CN" dirty="0" smtClean="0">
                <a:solidFill>
                  <a:srgbClr val="FF0000"/>
                </a:solidFill>
              </a:rPr>
              <a:t>90 million from same county (city) or urban district</a:t>
            </a:r>
          </a:p>
          <a:p>
            <a:pPr>
              <a:lnSpc>
                <a:spcPct val="80000"/>
              </a:lnSpc>
              <a:defRPr/>
            </a:pPr>
            <a:endParaRPr lang="en-GB" sz="800" dirty="0" smtClean="0"/>
          </a:p>
          <a:p>
            <a:pPr>
              <a:defRPr/>
            </a:pPr>
            <a:r>
              <a:rPr lang="en-US" sz="800" dirty="0" smtClean="0"/>
              <a:t>Those coming from same urban district are migrants?</a:t>
            </a:r>
          </a:p>
          <a:p>
            <a:pPr>
              <a:defRPr/>
            </a:pPr>
            <a:r>
              <a:rPr lang="en-US" dirty="0" smtClean="0">
                <a:hlinkClick r:id="rId3"/>
              </a:rPr>
              <a:t>virtually all of Shanghai's population growth</a:t>
            </a:r>
            <a:r>
              <a:rPr lang="en-US" dirty="0" smtClean="0"/>
              <a:t> was due to migration </a:t>
            </a:r>
            <a:endParaRPr lang="en-GB" sz="800" dirty="0" smtClean="0"/>
          </a:p>
          <a:p>
            <a:pPr>
              <a:lnSpc>
                <a:spcPct val="80000"/>
              </a:lnSpc>
              <a:defRPr/>
            </a:pPr>
            <a:endParaRPr lang="en-GB" sz="800" dirty="0" smtClean="0"/>
          </a:p>
          <a:p>
            <a:pPr marL="1082650" lvl="2">
              <a:defRPr/>
            </a:pPr>
            <a:r>
              <a:rPr lang="en-US" altLang="zh-CN" dirty="0" smtClean="0"/>
              <a:t>79% in urban area</a:t>
            </a:r>
          </a:p>
          <a:p>
            <a:pPr marL="541325" lvl="1">
              <a:defRPr/>
            </a:pPr>
            <a:r>
              <a:rPr lang="en-US" altLang="zh-CN" dirty="0" smtClean="0"/>
              <a:t>261 million in 2010</a:t>
            </a:r>
          </a:p>
          <a:p>
            <a:pPr marL="1082650" lvl="2">
              <a:defRPr/>
            </a:pPr>
            <a:r>
              <a:rPr lang="en-US" altLang="zh-CN" dirty="0" smtClean="0"/>
              <a:t>225.96 million or 87% of temporary </a:t>
            </a:r>
            <a:endParaRPr lang="en-GB" sz="8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71463" y="3421063"/>
            <a:ext cx="10194925" cy="238125"/>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a:noFill/>
            </a:ln>
            <a:extLst/>
          </p:spPr>
          <p:txBody>
            <a:bodyPr wrap="none" anchor="ctr"/>
            <a:lstStyle/>
            <a:p>
              <a:pPr>
                <a:defRPr/>
              </a:pPr>
              <a:endParaRPr lang="en-US"/>
            </a:p>
          </p:txBody>
        </p:sp>
        <p:sp>
          <p:nvSpPr>
            <p:cNvPr id="6" name="Rectangle 9"/>
            <p:cNvSpPr>
              <a:spLocks noChangeArrowheads="1"/>
            </p:cNvSpPr>
            <p:nvPr userDrawn="1"/>
          </p:nvSpPr>
          <p:spPr bwMode="auto">
            <a:xfrm>
              <a:off x="1952" y="1680"/>
              <a:ext cx="1807" cy="144"/>
            </a:xfrm>
            <a:prstGeom prst="rect">
              <a:avLst/>
            </a:prstGeom>
            <a:solidFill>
              <a:schemeClr val="accent1"/>
            </a:solidFill>
            <a:ln>
              <a:noFill/>
            </a:ln>
            <a:extLst/>
          </p:spPr>
          <p:txBody>
            <a:bodyPr wrap="none" anchor="ctr"/>
            <a:lstStyle/>
            <a:p>
              <a:pPr>
                <a:defRPr/>
              </a:pPr>
              <a:endParaRPr lang="en-US"/>
            </a:p>
          </p:txBody>
        </p:sp>
        <p:sp>
          <p:nvSpPr>
            <p:cNvPr id="7" name="Rectangle 10"/>
            <p:cNvSpPr>
              <a:spLocks noChangeArrowheads="1"/>
            </p:cNvSpPr>
            <p:nvPr userDrawn="1"/>
          </p:nvSpPr>
          <p:spPr bwMode="auto">
            <a:xfrm>
              <a:off x="3760" y="1680"/>
              <a:ext cx="1808" cy="144"/>
            </a:xfrm>
            <a:prstGeom prst="rect">
              <a:avLst/>
            </a:prstGeom>
            <a:solidFill>
              <a:schemeClr val="tx2"/>
            </a:solidFill>
            <a:ln>
              <a:noFill/>
            </a:ln>
            <a:extLst/>
          </p:spPr>
          <p:txBody>
            <a:bodyPr wrap="none" anchor="ctr"/>
            <a:lstStyle/>
            <a:p>
              <a:pPr>
                <a:defRPr/>
              </a:pPr>
              <a:endParaRPr lang="en-US"/>
            </a:p>
          </p:txBody>
        </p:sp>
      </p:grpSp>
      <p:sp>
        <p:nvSpPr>
          <p:cNvPr id="13314" name="Rectangle 2"/>
          <p:cNvSpPr>
            <a:spLocks noGrp="1" noChangeArrowheads="1"/>
          </p:cNvSpPr>
          <p:nvPr>
            <p:ph type="ctrTitle"/>
          </p:nvPr>
        </p:nvSpPr>
        <p:spPr>
          <a:xfrm>
            <a:off x="812006" y="812006"/>
            <a:ext cx="9202738" cy="2518723"/>
          </a:xfrm>
        </p:spPr>
        <p:txBody>
          <a:bodyPr/>
          <a:lstStyle>
            <a:lvl1pPr algn="ctr">
              <a:defRPr sz="5200" b="1"/>
            </a:lvl1pPr>
          </a:lstStyle>
          <a:p>
            <a:r>
              <a:rPr lang="en-US" dirty="0" err="1"/>
              <a:t>按一下以編輯母片標題樣式</a:t>
            </a:r>
            <a:endParaRPr lang="en-US" dirty="0"/>
          </a:p>
        </p:txBody>
      </p:sp>
      <p:sp>
        <p:nvSpPr>
          <p:cNvPr id="13315" name="Rectangle 3"/>
          <p:cNvSpPr>
            <a:spLocks noGrp="1" noChangeArrowheads="1"/>
          </p:cNvSpPr>
          <p:nvPr>
            <p:ph type="subTitle" idx="1"/>
          </p:nvPr>
        </p:nvSpPr>
        <p:spPr>
          <a:xfrm>
            <a:off x="1624013" y="3872067"/>
            <a:ext cx="7578725" cy="2616465"/>
          </a:xfrm>
        </p:spPr>
        <p:txBody>
          <a:bodyPr/>
          <a:lstStyle>
            <a:lvl1pPr marL="0" indent="0" algn="ctr">
              <a:buFont typeface="Wingdings" pitchFamily="2" charset="2"/>
              <a:buNone/>
              <a:defRPr sz="3800"/>
            </a:lvl1pPr>
          </a:lstStyle>
          <a:p>
            <a:r>
              <a:rPr lang="en-US" dirty="0" err="1"/>
              <a:t>按一下以編輯母片副標題樣式</a:t>
            </a:r>
            <a:endParaRPr lang="en-US" dirty="0"/>
          </a:p>
        </p:txBody>
      </p:sp>
      <p:sp>
        <p:nvSpPr>
          <p:cNvPr id="8" name="Rectangle 4"/>
          <p:cNvSpPr>
            <a:spLocks noGrp="1" noChangeArrowheads="1"/>
          </p:cNvSpPr>
          <p:nvPr>
            <p:ph type="dt" sz="half" idx="10"/>
          </p:nvPr>
        </p:nvSpPr>
        <p:spPr/>
        <p:txBody>
          <a:bodyPr/>
          <a:lstStyle>
            <a:lvl1pPr>
              <a:defRPr/>
            </a:lvl1pPr>
          </a:lstStyle>
          <a:p>
            <a:pPr>
              <a:defRPr/>
            </a:pPr>
            <a:endParaRPr lang="en-US"/>
          </a:p>
        </p:txBody>
      </p:sp>
      <p:sp>
        <p:nvSpPr>
          <p:cNvPr id="9" name="Rectangle 5"/>
          <p:cNvSpPr>
            <a:spLocks noGrp="1" noChangeArrowheads="1"/>
          </p:cNvSpPr>
          <p:nvPr>
            <p:ph type="ftr" sz="quarter" idx="11"/>
          </p:nvPr>
        </p:nvSpPr>
        <p:spPr/>
        <p:txBody>
          <a:bodyPr/>
          <a:lstStyle>
            <a:lvl1pPr>
              <a:defRPr/>
            </a:lvl1pPr>
          </a:lstStyle>
          <a:p>
            <a:pPr>
              <a:defRPr/>
            </a:pPr>
            <a:endParaRPr lang="en-US"/>
          </a:p>
        </p:txBody>
      </p:sp>
      <p:sp>
        <p:nvSpPr>
          <p:cNvPr id="10" name="Rectangle 6"/>
          <p:cNvSpPr>
            <a:spLocks noGrp="1" noChangeArrowheads="1"/>
          </p:cNvSpPr>
          <p:nvPr>
            <p:ph type="sldNum" sz="quarter" idx="12"/>
          </p:nvPr>
        </p:nvSpPr>
        <p:spPr/>
        <p:txBody>
          <a:bodyPr/>
          <a:lstStyle>
            <a:lvl1pPr>
              <a:defRPr/>
            </a:lvl1pPr>
          </a:lstStyle>
          <a:p>
            <a:pPr>
              <a:defRPr/>
            </a:pPr>
            <a:fld id="{BE4EEA11-15CC-4A9E-B457-1899B891323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B5A749-AF5B-4645-AF19-C3594C02824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9394" y="328938"/>
            <a:ext cx="2436019" cy="693024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1338" y="328938"/>
            <a:ext cx="7127610" cy="693024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F62723-6DD5-43F6-92C8-80561C4B6C3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1338" y="270669"/>
            <a:ext cx="9563629" cy="10826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006" y="1624012"/>
            <a:ext cx="4511146" cy="60449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03598" y="1624012"/>
            <a:ext cx="4511146" cy="60449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12006" y="721783"/>
            <a:ext cx="9202738" cy="1353344"/>
          </a:xfrm>
        </p:spPr>
        <p:txBody>
          <a:bodyPr/>
          <a:lstStyle/>
          <a:p>
            <a:r>
              <a:rPr lang="en-US"/>
              <a:t>Click to edit Master title style</a:t>
            </a:r>
          </a:p>
        </p:txBody>
      </p:sp>
      <p:sp>
        <p:nvSpPr>
          <p:cNvPr id="3" name="Chart Placeholder 2"/>
          <p:cNvSpPr>
            <a:spLocks noGrp="1"/>
          </p:cNvSpPr>
          <p:nvPr>
            <p:ph type="chart" idx="1"/>
          </p:nvPr>
        </p:nvSpPr>
        <p:spPr>
          <a:xfrm>
            <a:off x="812006" y="2345796"/>
            <a:ext cx="9202738" cy="4872038"/>
          </a:xfrm>
        </p:spPr>
        <p:txBody>
          <a:bodyPr/>
          <a:lstStyle/>
          <a:p>
            <a:pPr lvl="0"/>
            <a:endParaRPr lang="en-US" noProof="0"/>
          </a:p>
        </p:txBody>
      </p:sp>
      <p:sp>
        <p:nvSpPr>
          <p:cNvPr id="4" name="Date Placeholder 3"/>
          <p:cNvSpPr>
            <a:spLocks noGrp="1"/>
          </p:cNvSpPr>
          <p:nvPr>
            <p:ph type="dt" sz="half" idx="10"/>
          </p:nvPr>
        </p:nvSpPr>
        <p:spPr>
          <a:xfrm>
            <a:off x="811213" y="7397750"/>
            <a:ext cx="2255837" cy="541338"/>
          </a:xfrm>
        </p:spPr>
        <p:txBody>
          <a:bodyPr/>
          <a:lstStyle>
            <a:lvl1pPr>
              <a:defRPr smtClean="0">
                <a:ea typeface="宋体" pitchFamily="2" charset="-122"/>
              </a:defRPr>
            </a:lvl1pPr>
          </a:lstStyle>
          <a:p>
            <a:endParaRPr lang="en-US" altLang="zh-CN"/>
          </a:p>
        </p:txBody>
      </p:sp>
      <p:sp>
        <p:nvSpPr>
          <p:cNvPr id="5" name="Footer Placeholder 4"/>
          <p:cNvSpPr>
            <a:spLocks noGrp="1"/>
          </p:cNvSpPr>
          <p:nvPr>
            <p:ph type="ftr" sz="quarter" idx="11"/>
          </p:nvPr>
        </p:nvSpPr>
        <p:spPr/>
        <p:txBody>
          <a:bodyPr/>
          <a:lstStyle>
            <a:lvl1pPr>
              <a:defRPr smtClean="0">
                <a:ea typeface="宋体" pitchFamily="2" charset="-122"/>
              </a:defRPr>
            </a:lvl1pPr>
          </a:lstStyle>
          <a:p>
            <a:endParaRPr lang="en-US" altLang="zh-CN"/>
          </a:p>
        </p:txBody>
      </p:sp>
      <p:sp>
        <p:nvSpPr>
          <p:cNvPr id="6" name="Slide Number Placeholder 5"/>
          <p:cNvSpPr>
            <a:spLocks noGrp="1"/>
          </p:cNvSpPr>
          <p:nvPr>
            <p:ph type="sldNum" sz="quarter" idx="12"/>
          </p:nvPr>
        </p:nvSpPr>
        <p:spPr>
          <a:xfrm>
            <a:off x="7759700" y="7397750"/>
            <a:ext cx="2255838" cy="541338"/>
          </a:xfrm>
        </p:spPr>
        <p:txBody>
          <a:bodyPr/>
          <a:lstStyle>
            <a:lvl1pPr>
              <a:defRPr smtClean="0">
                <a:ea typeface="宋体" pitchFamily="2" charset="-122"/>
              </a:defRPr>
            </a:lvl1pPr>
          </a:lstStyle>
          <a:p>
            <a:fld id="{D805985D-C831-4C1C-A46B-507B10139298}" type="slidenum">
              <a:rPr lang="zh-CN" altLang="en-US"/>
              <a:pPr/>
              <a:t>‹#›</a:t>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444030" y="496226"/>
            <a:ext cx="9202217" cy="1353344"/>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444030" y="2420982"/>
            <a:ext cx="4517800" cy="4872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6128448" y="2420982"/>
            <a:ext cx="4517798" cy="4872038"/>
          </a:xfrm>
        </p:spPr>
        <p:txBody>
          <a:bodyPr/>
          <a:lstStyle/>
          <a:p>
            <a:pPr lvl="0"/>
            <a:endParaRPr lang="en-GB" noProof="0" smtClean="0"/>
          </a:p>
        </p:txBody>
      </p:sp>
      <p:sp>
        <p:nvSpPr>
          <p:cNvPr id="5" name="Rectangle 4"/>
          <p:cNvSpPr>
            <a:spLocks noGrp="1" noChangeArrowheads="1"/>
          </p:cNvSpPr>
          <p:nvPr>
            <p:ph type="dt" sz="half" idx="10"/>
          </p:nvPr>
        </p:nvSpPr>
        <p:spPr/>
        <p:txBody>
          <a:bodyPr/>
          <a:lstStyle>
            <a:lvl1pPr>
              <a:defRPr smtClean="0">
                <a:ea typeface="宋体" pitchFamily="2" charset="-122"/>
              </a:defRPr>
            </a:lvl1pPr>
          </a:lstStyle>
          <a:p>
            <a:endParaRPr lang="en-US" altLang="zh-CN"/>
          </a:p>
        </p:txBody>
      </p:sp>
      <p:sp>
        <p:nvSpPr>
          <p:cNvPr id="6" name="Rectangle 5"/>
          <p:cNvSpPr>
            <a:spLocks noGrp="1" noChangeArrowheads="1"/>
          </p:cNvSpPr>
          <p:nvPr>
            <p:ph type="ftr" sz="quarter" idx="11"/>
          </p:nvPr>
        </p:nvSpPr>
        <p:spPr/>
        <p:txBody>
          <a:bodyPr/>
          <a:lstStyle>
            <a:lvl1pPr>
              <a:defRPr smtClean="0">
                <a:ea typeface="宋体" pitchFamily="2" charset="-122"/>
              </a:defRPr>
            </a:lvl1pPr>
          </a:lstStyle>
          <a:p>
            <a:r>
              <a:rPr lang="zh-CN" altLang="en-US"/>
              <a:t>Geography@CUHK</a:t>
            </a:r>
            <a:endParaRPr lang="en-US" altLang="zh-CN"/>
          </a:p>
        </p:txBody>
      </p:sp>
      <p:sp>
        <p:nvSpPr>
          <p:cNvPr id="7" name="Rectangle 6"/>
          <p:cNvSpPr>
            <a:spLocks noGrp="1" noChangeArrowheads="1"/>
          </p:cNvSpPr>
          <p:nvPr>
            <p:ph type="sldNum" sz="quarter" idx="12"/>
          </p:nvPr>
        </p:nvSpPr>
        <p:spPr/>
        <p:txBody>
          <a:bodyPr/>
          <a:lstStyle>
            <a:lvl1pPr>
              <a:defRPr smtClean="0">
                <a:ea typeface="宋体" pitchFamily="2" charset="-122"/>
              </a:defRPr>
            </a:lvl1pPr>
          </a:lstStyle>
          <a:p>
            <a:fld id="{EAC7564E-1D4D-4B35-91B0-7A6D017CBBBD}" type="slidenum">
              <a:rPr lang="zh-CN" altLang="en-US"/>
              <a:pPr/>
              <a:t>‹#›</a:t>
            </a:fld>
            <a:endParaRPr lang="en-US" altLang="zh-CN"/>
          </a:p>
        </p:txBody>
      </p:sp>
    </p:spTree>
  </p:cSld>
  <p:clrMapOvr>
    <a:masterClrMapping/>
  </p:clrMapOvr>
  <p:transition spd="slow">
    <p:cover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31560" y="261272"/>
            <a:ext cx="9834298" cy="91162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82675" y="1714235"/>
            <a:ext cx="4511146" cy="48720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74267" y="1714236"/>
            <a:ext cx="4511146" cy="23457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74267" y="4240477"/>
            <a:ext cx="4511146" cy="23457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3"/>
          <p:cNvSpPr>
            <a:spLocks noGrp="1" noChangeArrowheads="1"/>
          </p:cNvSpPr>
          <p:nvPr>
            <p:ph type="dt" sz="half" idx="10"/>
          </p:nvPr>
        </p:nvSpPr>
        <p:spPr/>
        <p:txBody>
          <a:bodyPr/>
          <a:lstStyle>
            <a:lvl1pPr>
              <a:defRPr/>
            </a:lvl1pPr>
          </a:lstStyle>
          <a:p>
            <a:pPr>
              <a:defRPr/>
            </a:pPr>
            <a:endParaRPr lang="pt-BR"/>
          </a:p>
        </p:txBody>
      </p:sp>
      <p:sp>
        <p:nvSpPr>
          <p:cNvPr id="7" name="Rectangle 4"/>
          <p:cNvSpPr>
            <a:spLocks noGrp="1" noChangeArrowheads="1"/>
          </p:cNvSpPr>
          <p:nvPr>
            <p:ph type="ftr" sz="quarter" idx="11"/>
          </p:nvPr>
        </p:nvSpPr>
        <p:spPr/>
        <p:txBody>
          <a:bodyPr/>
          <a:lstStyle>
            <a:lvl1pPr>
              <a:defRPr/>
            </a:lvl1pPr>
          </a:lstStyle>
          <a:p>
            <a:pPr>
              <a:defRPr/>
            </a:pPr>
            <a:endParaRPr lang="pt-BR"/>
          </a:p>
        </p:txBody>
      </p:sp>
      <p:sp>
        <p:nvSpPr>
          <p:cNvPr id="8" name="Rectangle 5"/>
          <p:cNvSpPr>
            <a:spLocks noGrp="1" noChangeArrowheads="1"/>
          </p:cNvSpPr>
          <p:nvPr>
            <p:ph type="sldNum" sz="quarter" idx="12"/>
          </p:nvPr>
        </p:nvSpPr>
        <p:spPr/>
        <p:txBody>
          <a:bodyPr/>
          <a:lstStyle>
            <a:lvl1pPr>
              <a:defRPr/>
            </a:lvl1pPr>
          </a:lstStyle>
          <a:p>
            <a:pPr>
              <a:defRPr/>
            </a:pPr>
            <a:fld id="{752D02BE-7FEC-4235-8C74-4CD092DB1016}" type="slidenum">
              <a:rPr lang="pt-BR"/>
              <a:pPr>
                <a:defRPr/>
              </a:pPr>
              <a:t>‹#›</a:t>
            </a:fld>
            <a:endParaRPr lang="pt-B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b="1">
                <a:latin typeface="+mj-lt"/>
              </a:defRPr>
            </a:lvl1pPr>
            <a:lvl2pPr>
              <a:defRPr sz="2400" b="1">
                <a:latin typeface="+mj-lt"/>
              </a:defRPr>
            </a:lvl2pPr>
            <a:lvl3pPr>
              <a:defRPr sz="2400" b="1">
                <a:latin typeface="+mj-lt"/>
              </a:defRPr>
            </a:lvl3pPr>
            <a:lvl4pPr>
              <a:defRPr sz="2400" b="1">
                <a:latin typeface="+mj-lt"/>
              </a:defRPr>
            </a:lvl4pPr>
            <a:lvl5pPr>
              <a:defRPr sz="2400" b="1">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sz="1800" b="1" smtClean="0">
                <a:solidFill>
                  <a:srgbClr val="61612A"/>
                </a:solidFill>
                <a:ea typeface="宋体" pitchFamily="2" charset="-122"/>
              </a:defRPr>
            </a:lvl1pPr>
          </a:lstStyle>
          <a:p>
            <a:r>
              <a:rPr lang="zh-CN" altLang="en-US"/>
              <a:t>Geography@CUHK</a:t>
            </a:r>
            <a:endParaRPr lang="en-US" altLang="zh-CN"/>
          </a:p>
        </p:txBody>
      </p:sp>
      <p:sp>
        <p:nvSpPr>
          <p:cNvPr id="6" name="Rectangle 6"/>
          <p:cNvSpPr>
            <a:spLocks noGrp="1" noChangeArrowheads="1"/>
          </p:cNvSpPr>
          <p:nvPr>
            <p:ph type="sldNum" sz="quarter" idx="12"/>
          </p:nvPr>
        </p:nvSpPr>
        <p:spPr/>
        <p:txBody>
          <a:bodyPr/>
          <a:lstStyle>
            <a:lvl1pPr>
              <a:defRPr/>
            </a:lvl1pPr>
          </a:lstStyle>
          <a:p>
            <a:pPr>
              <a:defRPr/>
            </a:pPr>
            <a:fld id="{728FD784-8E15-4141-A922-6F36F3BE115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5238" y="5217895"/>
            <a:ext cx="9202738" cy="1612735"/>
          </a:xfrm>
        </p:spPr>
        <p:txBody>
          <a:bodyPr anchor="t"/>
          <a:lstStyle>
            <a:lvl1pPr algn="l">
              <a:defRPr sz="4700" b="1" cap="all"/>
            </a:lvl1pPr>
          </a:lstStyle>
          <a:p>
            <a:r>
              <a:rPr lang="en-US" smtClean="0"/>
              <a:t>Click to edit Master title style</a:t>
            </a:r>
            <a:endParaRPr lang="en-US"/>
          </a:p>
        </p:txBody>
      </p:sp>
      <p:sp>
        <p:nvSpPr>
          <p:cNvPr id="3" name="Text Placeholder 2"/>
          <p:cNvSpPr>
            <a:spLocks noGrp="1"/>
          </p:cNvSpPr>
          <p:nvPr>
            <p:ph type="body" idx="1"/>
          </p:nvPr>
        </p:nvSpPr>
        <p:spPr>
          <a:xfrm>
            <a:off x="855238" y="3441630"/>
            <a:ext cx="9202738" cy="1776263"/>
          </a:xfrm>
        </p:spPr>
        <p:txBody>
          <a:bodyPr anchor="b"/>
          <a:lstStyle>
            <a:lvl1pPr marL="0" indent="0">
              <a:buNone/>
              <a:defRPr sz="2400"/>
            </a:lvl1pPr>
            <a:lvl2pPr marL="541325" indent="0">
              <a:buNone/>
              <a:defRPr sz="2100"/>
            </a:lvl2pPr>
            <a:lvl3pPr marL="1082650" indent="0">
              <a:buNone/>
              <a:defRPr sz="1900"/>
            </a:lvl3pPr>
            <a:lvl4pPr marL="1623974" indent="0">
              <a:buNone/>
              <a:defRPr sz="1700"/>
            </a:lvl4pPr>
            <a:lvl5pPr marL="2165299" indent="0">
              <a:buNone/>
              <a:defRPr sz="1700"/>
            </a:lvl5pPr>
            <a:lvl6pPr marL="2706624" indent="0">
              <a:buNone/>
              <a:defRPr sz="1700"/>
            </a:lvl6pPr>
            <a:lvl7pPr marL="3247949" indent="0">
              <a:buNone/>
              <a:defRPr sz="1700"/>
            </a:lvl7pPr>
            <a:lvl8pPr marL="3789274" indent="0">
              <a:buNone/>
              <a:defRPr sz="1700"/>
            </a:lvl8pPr>
            <a:lvl9pPr marL="4330598" indent="0">
              <a:buNone/>
              <a:defRPr sz="17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8F192E-77DC-44DB-A4CC-997614382D0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1337" y="1894684"/>
            <a:ext cx="4781815" cy="5364505"/>
          </a:xfrm>
        </p:spPr>
        <p:txBody>
          <a:bodyPr/>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03598" y="1894684"/>
            <a:ext cx="4781815" cy="5364505"/>
          </a:xfrm>
        </p:spPr>
        <p:txBody>
          <a:bodyPr/>
          <a:lstStyle>
            <a:lvl1pPr>
              <a:defRPr sz="33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698DC4-272B-464F-ACEB-7022992D3BB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1338" y="325179"/>
            <a:ext cx="9744075" cy="135334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1337" y="1817617"/>
            <a:ext cx="4783695" cy="757496"/>
          </a:xfrm>
        </p:spPr>
        <p:txBody>
          <a:bodyPr anchor="b"/>
          <a:lstStyle>
            <a:lvl1pPr marL="0" indent="0">
              <a:buNone/>
              <a:defRPr sz="2800" b="1"/>
            </a:lvl1pPr>
            <a:lvl2pPr marL="541325" indent="0">
              <a:buNone/>
              <a:defRPr sz="2400" b="1"/>
            </a:lvl2pPr>
            <a:lvl3pPr marL="1082650" indent="0">
              <a:buNone/>
              <a:defRPr sz="2100" b="1"/>
            </a:lvl3pPr>
            <a:lvl4pPr marL="1623974" indent="0">
              <a:buNone/>
              <a:defRPr sz="1900" b="1"/>
            </a:lvl4pPr>
            <a:lvl5pPr marL="2165299" indent="0">
              <a:buNone/>
              <a:defRPr sz="1900" b="1"/>
            </a:lvl5pPr>
            <a:lvl6pPr marL="2706624" indent="0">
              <a:buNone/>
              <a:defRPr sz="1900" b="1"/>
            </a:lvl6pPr>
            <a:lvl7pPr marL="3247949" indent="0">
              <a:buNone/>
              <a:defRPr sz="1900" b="1"/>
            </a:lvl7pPr>
            <a:lvl8pPr marL="3789274" indent="0">
              <a:buNone/>
              <a:defRPr sz="1900" b="1"/>
            </a:lvl8pPr>
            <a:lvl9pPr marL="4330598"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541337" y="2575113"/>
            <a:ext cx="4783695" cy="4678435"/>
          </a:xfrm>
        </p:spPr>
        <p:txBody>
          <a:bodyPr/>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499840" y="1817617"/>
            <a:ext cx="4785574" cy="757496"/>
          </a:xfrm>
        </p:spPr>
        <p:txBody>
          <a:bodyPr anchor="b"/>
          <a:lstStyle>
            <a:lvl1pPr marL="0" indent="0">
              <a:buNone/>
              <a:defRPr sz="2800" b="1"/>
            </a:lvl1pPr>
            <a:lvl2pPr marL="541325" indent="0">
              <a:buNone/>
              <a:defRPr sz="2400" b="1"/>
            </a:lvl2pPr>
            <a:lvl3pPr marL="1082650" indent="0">
              <a:buNone/>
              <a:defRPr sz="2100" b="1"/>
            </a:lvl3pPr>
            <a:lvl4pPr marL="1623974" indent="0">
              <a:buNone/>
              <a:defRPr sz="1900" b="1"/>
            </a:lvl4pPr>
            <a:lvl5pPr marL="2165299" indent="0">
              <a:buNone/>
              <a:defRPr sz="1900" b="1"/>
            </a:lvl5pPr>
            <a:lvl6pPr marL="2706624" indent="0">
              <a:buNone/>
              <a:defRPr sz="1900" b="1"/>
            </a:lvl6pPr>
            <a:lvl7pPr marL="3247949" indent="0">
              <a:buNone/>
              <a:defRPr sz="1900" b="1"/>
            </a:lvl7pPr>
            <a:lvl8pPr marL="3789274" indent="0">
              <a:buNone/>
              <a:defRPr sz="1900" b="1"/>
            </a:lvl8pPr>
            <a:lvl9pPr marL="4330598"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5499840" y="2575113"/>
            <a:ext cx="4785574" cy="4678435"/>
          </a:xfrm>
        </p:spPr>
        <p:txBody>
          <a:bodyPr/>
          <a:lstStyle>
            <a:lvl1pPr>
              <a:defRPr sz="28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15FE377-69A0-4970-B1EF-92A29121CA6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sz="3600" b="1"/>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5CC3E7-8D40-4ECA-8E76-E35EB762BD8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C8A2D2-A2FC-47A5-ADD8-90513F45456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338" y="323299"/>
            <a:ext cx="3561926" cy="1375900"/>
          </a:xfrm>
        </p:spPr>
        <p:txBody>
          <a:bodyPr/>
          <a:lstStyle>
            <a:lvl1pPr algn="l">
              <a:defRPr sz="2400" b="1"/>
            </a:lvl1pPr>
          </a:lstStyle>
          <a:p>
            <a:r>
              <a:rPr lang="en-US" smtClean="0"/>
              <a:t>Click to edit Master title style</a:t>
            </a:r>
            <a:endParaRPr lang="en-US"/>
          </a:p>
        </p:txBody>
      </p:sp>
      <p:sp>
        <p:nvSpPr>
          <p:cNvPr id="3" name="Content Placeholder 2"/>
          <p:cNvSpPr>
            <a:spLocks noGrp="1"/>
          </p:cNvSpPr>
          <p:nvPr>
            <p:ph idx="1"/>
          </p:nvPr>
        </p:nvSpPr>
        <p:spPr>
          <a:xfrm>
            <a:off x="4232960" y="323302"/>
            <a:ext cx="6052454" cy="6930249"/>
          </a:xfrm>
        </p:spPr>
        <p:txBody>
          <a:bodyPr/>
          <a:lstStyle>
            <a:lvl1pPr>
              <a:defRPr sz="3800"/>
            </a:lvl1pPr>
            <a:lvl2pPr>
              <a:defRPr sz="3300"/>
            </a:lvl2pPr>
            <a:lvl3pPr>
              <a:defRPr sz="28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1338" y="1699201"/>
            <a:ext cx="3561926" cy="5554349"/>
          </a:xfrm>
        </p:spPr>
        <p:txBody>
          <a:bodyPr/>
          <a:lstStyle>
            <a:lvl1pPr marL="0" indent="0">
              <a:buNone/>
              <a:defRPr sz="1700"/>
            </a:lvl1pPr>
            <a:lvl2pPr marL="541325" indent="0">
              <a:buNone/>
              <a:defRPr sz="1400"/>
            </a:lvl2pPr>
            <a:lvl3pPr marL="1082650" indent="0">
              <a:buNone/>
              <a:defRPr sz="1200"/>
            </a:lvl3pPr>
            <a:lvl4pPr marL="1623974" indent="0">
              <a:buNone/>
              <a:defRPr sz="1100"/>
            </a:lvl4pPr>
            <a:lvl5pPr marL="2165299" indent="0">
              <a:buNone/>
              <a:defRPr sz="1100"/>
            </a:lvl5pPr>
            <a:lvl6pPr marL="2706624" indent="0">
              <a:buNone/>
              <a:defRPr sz="1100"/>
            </a:lvl6pPr>
            <a:lvl7pPr marL="3247949" indent="0">
              <a:buNone/>
              <a:defRPr sz="1100"/>
            </a:lvl7pPr>
            <a:lvl8pPr marL="3789274" indent="0">
              <a:buNone/>
              <a:defRPr sz="1100"/>
            </a:lvl8pPr>
            <a:lvl9pPr marL="433059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4C2081-A26A-4802-AB22-ACD45399C2C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22119" y="5684044"/>
            <a:ext cx="6496050" cy="671034"/>
          </a:xfrm>
        </p:spPr>
        <p:txBody>
          <a:bodyPr/>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2122119" y="725543"/>
            <a:ext cx="6496050" cy="4872038"/>
          </a:xfrm>
        </p:spPr>
        <p:txBody>
          <a:bodyPr/>
          <a:lstStyle>
            <a:lvl1pPr marL="0" indent="0">
              <a:buNone/>
              <a:defRPr sz="3800"/>
            </a:lvl1pPr>
            <a:lvl2pPr marL="541325" indent="0">
              <a:buNone/>
              <a:defRPr sz="3300"/>
            </a:lvl2pPr>
            <a:lvl3pPr marL="1082650" indent="0">
              <a:buNone/>
              <a:defRPr sz="2800"/>
            </a:lvl3pPr>
            <a:lvl4pPr marL="1623974" indent="0">
              <a:buNone/>
              <a:defRPr sz="2400"/>
            </a:lvl4pPr>
            <a:lvl5pPr marL="2165299" indent="0">
              <a:buNone/>
              <a:defRPr sz="2400"/>
            </a:lvl5pPr>
            <a:lvl6pPr marL="2706624" indent="0">
              <a:buNone/>
              <a:defRPr sz="2400"/>
            </a:lvl6pPr>
            <a:lvl7pPr marL="3247949" indent="0">
              <a:buNone/>
              <a:defRPr sz="2400"/>
            </a:lvl7pPr>
            <a:lvl8pPr marL="3789274" indent="0">
              <a:buNone/>
              <a:defRPr sz="2400"/>
            </a:lvl8pPr>
            <a:lvl9pPr marL="4330598" indent="0">
              <a:buNone/>
              <a:defRPr sz="2400"/>
            </a:lvl9pPr>
          </a:lstStyle>
          <a:p>
            <a:pPr lvl="0"/>
            <a:endParaRPr lang="en-US" noProof="0" smtClean="0"/>
          </a:p>
        </p:txBody>
      </p:sp>
      <p:sp>
        <p:nvSpPr>
          <p:cNvPr id="4" name="Text Placeholder 3"/>
          <p:cNvSpPr>
            <a:spLocks noGrp="1"/>
          </p:cNvSpPr>
          <p:nvPr>
            <p:ph type="body" sz="half" idx="2"/>
          </p:nvPr>
        </p:nvSpPr>
        <p:spPr>
          <a:xfrm>
            <a:off x="2122119" y="6355078"/>
            <a:ext cx="6496050" cy="952979"/>
          </a:xfrm>
        </p:spPr>
        <p:txBody>
          <a:bodyPr/>
          <a:lstStyle>
            <a:lvl1pPr marL="0" indent="0">
              <a:buNone/>
              <a:defRPr sz="1700"/>
            </a:lvl1pPr>
            <a:lvl2pPr marL="541325" indent="0">
              <a:buNone/>
              <a:defRPr sz="1400"/>
            </a:lvl2pPr>
            <a:lvl3pPr marL="1082650" indent="0">
              <a:buNone/>
              <a:defRPr sz="1200"/>
            </a:lvl3pPr>
            <a:lvl4pPr marL="1623974" indent="0">
              <a:buNone/>
              <a:defRPr sz="1100"/>
            </a:lvl4pPr>
            <a:lvl5pPr marL="2165299" indent="0">
              <a:buNone/>
              <a:defRPr sz="1100"/>
            </a:lvl5pPr>
            <a:lvl6pPr marL="2706624" indent="0">
              <a:buNone/>
              <a:defRPr sz="1100"/>
            </a:lvl6pPr>
            <a:lvl7pPr marL="3247949" indent="0">
              <a:buNone/>
              <a:defRPr sz="1100"/>
            </a:lvl7pPr>
            <a:lvl8pPr marL="3789274" indent="0">
              <a:buNone/>
              <a:defRPr sz="1100"/>
            </a:lvl8pPr>
            <a:lvl9pPr marL="4330598" indent="0">
              <a:buNone/>
              <a:defRPr sz="11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364C4D-E060-42F4-9850-F6D80529961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41338" y="328613"/>
            <a:ext cx="9744075" cy="1349375"/>
          </a:xfrm>
          <a:prstGeom prst="rect">
            <a:avLst/>
          </a:prstGeom>
          <a:noFill/>
          <a:ln w="9525">
            <a:noFill/>
            <a:miter lim="800000"/>
            <a:headEnd/>
            <a:tailEnd/>
          </a:ln>
        </p:spPr>
        <p:txBody>
          <a:bodyPr vert="horz" wrap="square" lIns="108265" tIns="54132" rIns="108265" bIns="54132" numCol="1" anchor="b" anchorCtr="0" compatLnSpc="1">
            <a:prstTxWarp prst="textNoShape">
              <a:avLst/>
            </a:prstTxWarp>
          </a:bodyPr>
          <a:lstStyle/>
          <a:p>
            <a:pPr lvl="0"/>
            <a:r>
              <a:rPr lang="en-US" smtClean="0"/>
              <a:t>按一下以編輯母片標題樣式</a:t>
            </a:r>
          </a:p>
        </p:txBody>
      </p:sp>
      <p:sp>
        <p:nvSpPr>
          <p:cNvPr id="1027" name="Rectangle 3"/>
          <p:cNvSpPr>
            <a:spLocks noGrp="1" noChangeArrowheads="1"/>
          </p:cNvSpPr>
          <p:nvPr>
            <p:ph type="body" idx="1"/>
          </p:nvPr>
        </p:nvSpPr>
        <p:spPr bwMode="auto">
          <a:xfrm>
            <a:off x="541338" y="1895475"/>
            <a:ext cx="9744075" cy="5364163"/>
          </a:xfrm>
          <a:prstGeom prst="rect">
            <a:avLst/>
          </a:prstGeom>
          <a:noFill/>
          <a:ln w="9525">
            <a:noFill/>
            <a:miter lim="800000"/>
            <a:headEnd/>
            <a:tailEnd/>
          </a:ln>
        </p:spPr>
        <p:txBody>
          <a:bodyPr vert="horz" wrap="square" lIns="108265" tIns="54132" rIns="108265" bIns="54132" numCol="1" anchor="t" anchorCtr="0" compatLnSpc="1">
            <a:prstTxWarp prst="textNoShape">
              <a:avLst/>
            </a:prstTxWarp>
          </a:bodyPr>
          <a:lstStyle/>
          <a:p>
            <a:pPr lvl="0"/>
            <a:r>
              <a:rPr lang="en-US" smtClean="0"/>
              <a:t>按一下以編輯母片</a:t>
            </a:r>
          </a:p>
          <a:p>
            <a:pPr lvl="1"/>
            <a:r>
              <a:rPr lang="en-US" smtClean="0"/>
              <a:t>第二層</a:t>
            </a:r>
          </a:p>
          <a:p>
            <a:pPr lvl="2"/>
            <a:r>
              <a:rPr lang="en-US" smtClean="0"/>
              <a:t>第三層</a:t>
            </a:r>
          </a:p>
          <a:p>
            <a:pPr lvl="3"/>
            <a:r>
              <a:rPr lang="en-US" smtClean="0"/>
              <a:t>第四層</a:t>
            </a:r>
          </a:p>
          <a:p>
            <a:pPr lvl="4"/>
            <a:r>
              <a:rPr lang="en-US" smtClean="0"/>
              <a:t>第五層</a:t>
            </a:r>
          </a:p>
        </p:txBody>
      </p:sp>
      <p:sp>
        <p:nvSpPr>
          <p:cNvPr id="12292" name="Rectangle 4"/>
          <p:cNvSpPr>
            <a:spLocks noGrp="1" noChangeArrowheads="1"/>
          </p:cNvSpPr>
          <p:nvPr>
            <p:ph type="dt" sz="half" idx="2"/>
          </p:nvPr>
        </p:nvSpPr>
        <p:spPr bwMode="auto">
          <a:xfrm>
            <a:off x="541338" y="7397750"/>
            <a:ext cx="2525712" cy="541338"/>
          </a:xfrm>
          <a:prstGeom prst="rect">
            <a:avLst/>
          </a:prstGeom>
          <a:noFill/>
          <a:ln w="9525">
            <a:noFill/>
            <a:miter lim="800000"/>
            <a:headEnd/>
            <a:tailEnd/>
          </a:ln>
          <a:effectLst/>
        </p:spPr>
        <p:txBody>
          <a:bodyPr vert="horz" wrap="square" lIns="108265" tIns="54132" rIns="108265" bIns="54132" numCol="1" anchor="t" anchorCtr="0" compatLnSpc="1">
            <a:prstTxWarp prst="textNoShape">
              <a:avLst/>
            </a:prstTxWarp>
          </a:bodyPr>
          <a:lstStyle>
            <a:lvl1pPr>
              <a:defRPr sz="1200"/>
            </a:lvl1pPr>
          </a:lstStyle>
          <a:p>
            <a:pPr>
              <a:defRPr/>
            </a:pPr>
            <a:endParaRPr lang="en-US"/>
          </a:p>
        </p:txBody>
      </p:sp>
      <p:sp>
        <p:nvSpPr>
          <p:cNvPr id="12293" name="Rectangle 5"/>
          <p:cNvSpPr>
            <a:spLocks noGrp="1" noChangeArrowheads="1"/>
          </p:cNvSpPr>
          <p:nvPr>
            <p:ph type="ftr" sz="quarter" idx="3"/>
          </p:nvPr>
        </p:nvSpPr>
        <p:spPr bwMode="auto">
          <a:xfrm>
            <a:off x="3698875" y="7397750"/>
            <a:ext cx="3429000" cy="541338"/>
          </a:xfrm>
          <a:prstGeom prst="rect">
            <a:avLst/>
          </a:prstGeom>
          <a:noFill/>
          <a:ln w="9525">
            <a:noFill/>
            <a:miter lim="800000"/>
            <a:headEnd/>
            <a:tailEnd/>
          </a:ln>
          <a:effectLst/>
        </p:spPr>
        <p:txBody>
          <a:bodyPr vert="horz" wrap="square" lIns="108265" tIns="54132" rIns="108265" bIns="54132" numCol="1" anchor="t" anchorCtr="0" compatLnSpc="1">
            <a:prstTxWarp prst="textNoShape">
              <a:avLst/>
            </a:prstTxWarp>
          </a:bodyPr>
          <a:lstStyle>
            <a:lvl1pPr algn="ctr">
              <a:defRPr sz="1200"/>
            </a:lvl1pPr>
          </a:lstStyle>
          <a:p>
            <a:pPr>
              <a:defRPr/>
            </a:pPr>
            <a:endParaRPr lang="en-US"/>
          </a:p>
        </p:txBody>
      </p:sp>
      <p:sp>
        <p:nvSpPr>
          <p:cNvPr id="12294" name="Rectangle 6"/>
          <p:cNvSpPr>
            <a:spLocks noGrp="1" noChangeArrowheads="1"/>
          </p:cNvSpPr>
          <p:nvPr>
            <p:ph type="sldNum" sz="quarter" idx="4"/>
          </p:nvPr>
        </p:nvSpPr>
        <p:spPr bwMode="auto">
          <a:xfrm>
            <a:off x="7759700" y="7397750"/>
            <a:ext cx="2525713" cy="541338"/>
          </a:xfrm>
          <a:prstGeom prst="rect">
            <a:avLst/>
          </a:prstGeom>
          <a:noFill/>
          <a:ln w="9525">
            <a:noFill/>
            <a:miter lim="800000"/>
            <a:headEnd/>
            <a:tailEnd/>
          </a:ln>
          <a:effectLst/>
        </p:spPr>
        <p:txBody>
          <a:bodyPr vert="horz" wrap="square" lIns="108265" tIns="54132" rIns="108265" bIns="54132" numCol="1" anchor="t" anchorCtr="0" compatLnSpc="1">
            <a:prstTxWarp prst="textNoShape">
              <a:avLst/>
            </a:prstTxWarp>
          </a:bodyPr>
          <a:lstStyle>
            <a:lvl1pPr algn="r">
              <a:defRPr sz="1200"/>
            </a:lvl1pPr>
          </a:lstStyle>
          <a:p>
            <a:pPr>
              <a:defRPr/>
            </a:pPr>
            <a:fld id="{02C75A5F-5CBE-44D0-9C0F-9FEB66F9B95A}" type="slidenum">
              <a:rPr lang="en-US"/>
              <a:pPr>
                <a:defRPr/>
              </a:pPr>
              <a:t>‹#›</a:t>
            </a:fld>
            <a:endParaRPr lang="en-US"/>
          </a:p>
        </p:txBody>
      </p:sp>
      <p:sp>
        <p:nvSpPr>
          <p:cNvPr id="1031" name="Rectangle 7"/>
          <p:cNvSpPr>
            <a:spLocks noChangeArrowheads="1"/>
          </p:cNvSpPr>
          <p:nvPr/>
        </p:nvSpPr>
        <p:spPr bwMode="auto">
          <a:xfrm>
            <a:off x="0" y="0"/>
            <a:ext cx="271463" cy="2706688"/>
          </a:xfrm>
          <a:prstGeom prst="rect">
            <a:avLst/>
          </a:prstGeom>
          <a:solidFill>
            <a:schemeClr val="bg2"/>
          </a:solidFill>
          <a:ln>
            <a:noFill/>
          </a:ln>
          <a:extLst/>
        </p:spPr>
        <p:txBody>
          <a:bodyPr wrap="none" lIns="108265" tIns="54132" rIns="108265" bIns="54132" anchor="ctr"/>
          <a:lstStyle/>
          <a:p>
            <a:pPr algn="ctr">
              <a:defRPr/>
            </a:pPr>
            <a:endParaRPr lang="en-US" sz="2800">
              <a:latin typeface="Times New Roman" pitchFamily="18" charset="0"/>
            </a:endParaRPr>
          </a:p>
        </p:txBody>
      </p:sp>
      <p:sp>
        <p:nvSpPr>
          <p:cNvPr id="1032" name="Line 8"/>
          <p:cNvSpPr>
            <a:spLocks noChangeShapeType="1"/>
          </p:cNvSpPr>
          <p:nvPr/>
        </p:nvSpPr>
        <p:spPr bwMode="auto">
          <a:xfrm>
            <a:off x="541338" y="1714500"/>
            <a:ext cx="9563100" cy="0"/>
          </a:xfrm>
          <a:prstGeom prst="line">
            <a:avLst/>
          </a:prstGeom>
          <a:noFill/>
          <a:ln w="19050">
            <a:solidFill>
              <a:schemeClr val="tx2"/>
            </a:solidFill>
            <a:round/>
            <a:headEnd/>
            <a:tailEnd/>
          </a:ln>
          <a:extLst/>
        </p:spPr>
        <p:txBody>
          <a:bodyPr lIns="108265" tIns="54132" rIns="108265" bIns="54132"/>
          <a:lstStyle/>
          <a:p>
            <a:pPr>
              <a:defRPr/>
            </a:pPr>
            <a:endParaRPr lang="en-US"/>
          </a:p>
        </p:txBody>
      </p:sp>
      <p:sp>
        <p:nvSpPr>
          <p:cNvPr id="1033" name="Rectangle 9"/>
          <p:cNvSpPr>
            <a:spLocks noChangeArrowheads="1"/>
          </p:cNvSpPr>
          <p:nvPr/>
        </p:nvSpPr>
        <p:spPr bwMode="auto">
          <a:xfrm>
            <a:off x="0" y="2706688"/>
            <a:ext cx="271463" cy="2706687"/>
          </a:xfrm>
          <a:prstGeom prst="rect">
            <a:avLst/>
          </a:prstGeom>
          <a:solidFill>
            <a:schemeClr val="accent2"/>
          </a:solidFill>
          <a:ln>
            <a:noFill/>
          </a:ln>
          <a:extLst/>
        </p:spPr>
        <p:txBody>
          <a:bodyPr wrap="none" lIns="108265" tIns="54132" rIns="108265" bIns="54132" anchor="ctr"/>
          <a:lstStyle/>
          <a:p>
            <a:pPr algn="ctr">
              <a:defRPr/>
            </a:pPr>
            <a:endParaRPr lang="en-US" sz="2800">
              <a:latin typeface="Times New Roman" pitchFamily="18" charset="0"/>
            </a:endParaRPr>
          </a:p>
        </p:txBody>
      </p:sp>
      <p:sp>
        <p:nvSpPr>
          <p:cNvPr id="1034" name="Rectangle 10"/>
          <p:cNvSpPr>
            <a:spLocks noChangeArrowheads="1"/>
          </p:cNvSpPr>
          <p:nvPr/>
        </p:nvSpPr>
        <p:spPr bwMode="auto">
          <a:xfrm>
            <a:off x="0" y="5413375"/>
            <a:ext cx="271463" cy="2706688"/>
          </a:xfrm>
          <a:prstGeom prst="rect">
            <a:avLst/>
          </a:prstGeom>
          <a:solidFill>
            <a:schemeClr val="tx2"/>
          </a:solidFill>
          <a:ln>
            <a:noFill/>
          </a:ln>
          <a:extLst/>
        </p:spPr>
        <p:txBody>
          <a:bodyPr wrap="none" lIns="108265" tIns="54132" rIns="108265" bIns="54132" anchor="ctr"/>
          <a:lstStyle/>
          <a:p>
            <a:pPr algn="ctr">
              <a:defRPr/>
            </a:pPr>
            <a:endParaRPr lang="en-US" sz="28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 id="2147483673" r:id="rId12"/>
    <p:sldLayoutId id="2147483674" r:id="rId13"/>
    <p:sldLayoutId id="2147483675" r:id="rId14"/>
    <p:sldLayoutId id="2147483676" r:id="rId15"/>
  </p:sldLayoutIdLst>
  <p:timing>
    <p:tnLst>
      <p:par>
        <p:cTn id="1" dur="indefinite" restart="never" nodeType="tmRoot"/>
      </p:par>
    </p:tnLst>
  </p:timing>
  <p:hf hdr="0" ftr="0" dt="0"/>
  <p:txStyles>
    <p:titleStyle>
      <a:lvl1pPr algn="l" rtl="0" eaLnBrk="0" fontAlgn="base" hangingPunct="0">
        <a:spcBef>
          <a:spcPct val="0"/>
        </a:spcBef>
        <a:spcAft>
          <a:spcPct val="0"/>
        </a:spcAft>
        <a:defRPr sz="5200">
          <a:solidFill>
            <a:schemeClr val="tx2"/>
          </a:solidFill>
          <a:latin typeface="+mj-lt"/>
          <a:ea typeface="+mj-ea"/>
          <a:cs typeface="+mj-cs"/>
        </a:defRPr>
      </a:lvl1pPr>
      <a:lvl2pPr algn="l" rtl="0" eaLnBrk="0" fontAlgn="base" hangingPunct="0">
        <a:spcBef>
          <a:spcPct val="0"/>
        </a:spcBef>
        <a:spcAft>
          <a:spcPct val="0"/>
        </a:spcAft>
        <a:defRPr sz="5200">
          <a:solidFill>
            <a:schemeClr val="tx2"/>
          </a:solidFill>
          <a:latin typeface="Garamond" pitchFamily="18" charset="0"/>
        </a:defRPr>
      </a:lvl2pPr>
      <a:lvl3pPr algn="l" rtl="0" eaLnBrk="0" fontAlgn="base" hangingPunct="0">
        <a:spcBef>
          <a:spcPct val="0"/>
        </a:spcBef>
        <a:spcAft>
          <a:spcPct val="0"/>
        </a:spcAft>
        <a:defRPr sz="5200">
          <a:solidFill>
            <a:schemeClr val="tx2"/>
          </a:solidFill>
          <a:latin typeface="Garamond" pitchFamily="18" charset="0"/>
        </a:defRPr>
      </a:lvl3pPr>
      <a:lvl4pPr algn="l" rtl="0" eaLnBrk="0" fontAlgn="base" hangingPunct="0">
        <a:spcBef>
          <a:spcPct val="0"/>
        </a:spcBef>
        <a:spcAft>
          <a:spcPct val="0"/>
        </a:spcAft>
        <a:defRPr sz="5200">
          <a:solidFill>
            <a:schemeClr val="tx2"/>
          </a:solidFill>
          <a:latin typeface="Garamond" pitchFamily="18" charset="0"/>
        </a:defRPr>
      </a:lvl4pPr>
      <a:lvl5pPr algn="l" rtl="0" eaLnBrk="0" fontAlgn="base" hangingPunct="0">
        <a:spcBef>
          <a:spcPct val="0"/>
        </a:spcBef>
        <a:spcAft>
          <a:spcPct val="0"/>
        </a:spcAft>
        <a:defRPr sz="5200">
          <a:solidFill>
            <a:schemeClr val="tx2"/>
          </a:solidFill>
          <a:latin typeface="Garamond" pitchFamily="18" charset="0"/>
        </a:defRPr>
      </a:lvl5pPr>
      <a:lvl6pPr marL="541325" algn="l" rtl="0" fontAlgn="base">
        <a:spcBef>
          <a:spcPct val="0"/>
        </a:spcBef>
        <a:spcAft>
          <a:spcPct val="0"/>
        </a:spcAft>
        <a:defRPr sz="5200">
          <a:solidFill>
            <a:schemeClr val="tx2"/>
          </a:solidFill>
          <a:latin typeface="Garamond" pitchFamily="18" charset="0"/>
        </a:defRPr>
      </a:lvl6pPr>
      <a:lvl7pPr marL="1082650" algn="l" rtl="0" fontAlgn="base">
        <a:spcBef>
          <a:spcPct val="0"/>
        </a:spcBef>
        <a:spcAft>
          <a:spcPct val="0"/>
        </a:spcAft>
        <a:defRPr sz="5200">
          <a:solidFill>
            <a:schemeClr val="tx2"/>
          </a:solidFill>
          <a:latin typeface="Garamond" pitchFamily="18" charset="0"/>
        </a:defRPr>
      </a:lvl7pPr>
      <a:lvl8pPr marL="1623974" algn="l" rtl="0" fontAlgn="base">
        <a:spcBef>
          <a:spcPct val="0"/>
        </a:spcBef>
        <a:spcAft>
          <a:spcPct val="0"/>
        </a:spcAft>
        <a:defRPr sz="5200">
          <a:solidFill>
            <a:schemeClr val="tx2"/>
          </a:solidFill>
          <a:latin typeface="Garamond" pitchFamily="18" charset="0"/>
        </a:defRPr>
      </a:lvl8pPr>
      <a:lvl9pPr marL="2165299" algn="l" rtl="0" fontAlgn="base">
        <a:spcBef>
          <a:spcPct val="0"/>
        </a:spcBef>
        <a:spcAft>
          <a:spcPct val="0"/>
        </a:spcAft>
        <a:defRPr sz="5200">
          <a:solidFill>
            <a:schemeClr val="tx2"/>
          </a:solidFill>
          <a:latin typeface="Garamond" pitchFamily="18" charset="0"/>
        </a:defRPr>
      </a:lvl9pPr>
    </p:titleStyle>
    <p:bodyStyle>
      <a:lvl1pPr marL="404813" indent="-404813" algn="l" rtl="0" eaLnBrk="0" fontAlgn="base" hangingPunct="0">
        <a:spcBef>
          <a:spcPct val="20000"/>
        </a:spcBef>
        <a:spcAft>
          <a:spcPct val="0"/>
        </a:spcAft>
        <a:buClr>
          <a:schemeClr val="bg2"/>
        </a:buClr>
        <a:buSzPct val="75000"/>
        <a:buFont typeface="Wingdings" pitchFamily="2" charset="2"/>
        <a:buChar char="p"/>
        <a:defRPr sz="3300">
          <a:solidFill>
            <a:schemeClr val="tx1"/>
          </a:solidFill>
          <a:latin typeface="+mn-lt"/>
          <a:ea typeface="+mn-ea"/>
          <a:cs typeface="+mn-cs"/>
        </a:defRPr>
      </a:lvl1pPr>
      <a:lvl2pPr marL="879475" indent="-338138" algn="l" rtl="0" eaLnBrk="0" fontAlgn="base" hangingPunct="0">
        <a:spcBef>
          <a:spcPct val="20000"/>
        </a:spcBef>
        <a:spcAft>
          <a:spcPct val="0"/>
        </a:spcAft>
        <a:buClr>
          <a:schemeClr val="tx2"/>
        </a:buClr>
        <a:buSzPct val="75000"/>
        <a:buFont typeface="Wingdings" pitchFamily="2" charset="2"/>
        <a:buChar char="n"/>
        <a:defRPr sz="2800">
          <a:solidFill>
            <a:schemeClr val="tx1"/>
          </a:solidFill>
          <a:latin typeface="+mn-lt"/>
        </a:defRPr>
      </a:lvl2pPr>
      <a:lvl3pPr marL="1352550" indent="-269875" algn="l" rtl="0" eaLnBrk="0" fontAlgn="base" hangingPunct="0">
        <a:spcBef>
          <a:spcPct val="20000"/>
        </a:spcBef>
        <a:spcAft>
          <a:spcPct val="0"/>
        </a:spcAft>
        <a:buClr>
          <a:schemeClr val="accent1"/>
        </a:buClr>
        <a:buSzPct val="65000"/>
        <a:buFont typeface="Wingdings" pitchFamily="2" charset="2"/>
        <a:buChar char="p"/>
        <a:defRPr sz="2400">
          <a:solidFill>
            <a:schemeClr val="tx1"/>
          </a:solidFill>
          <a:latin typeface="+mn-lt"/>
        </a:defRPr>
      </a:lvl3pPr>
      <a:lvl4pPr marL="1893888" indent="-269875" algn="l" rtl="0" eaLnBrk="0" fontAlgn="base" hangingPunct="0">
        <a:spcBef>
          <a:spcPct val="20000"/>
        </a:spcBef>
        <a:spcAft>
          <a:spcPct val="0"/>
        </a:spcAft>
        <a:buClr>
          <a:schemeClr val="bg2"/>
        </a:buClr>
        <a:buFont typeface="Wingdings" pitchFamily="2" charset="2"/>
        <a:buChar char="§"/>
        <a:defRPr>
          <a:solidFill>
            <a:schemeClr val="tx1"/>
          </a:solidFill>
          <a:latin typeface="+mn-lt"/>
        </a:defRPr>
      </a:lvl4pPr>
      <a:lvl5pPr marL="2435225" indent="-269875"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defRPr>
      </a:lvl5pPr>
      <a:lvl6pPr marL="2977286" indent="-270662"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3518611" indent="-270662"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4059936" indent="-270662"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4601261" indent="-270662"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1082650" rtl="0" eaLnBrk="1" latinLnBrk="0" hangingPunct="1">
        <a:defRPr sz="2100" kern="1200">
          <a:solidFill>
            <a:schemeClr val="tx1"/>
          </a:solidFill>
          <a:latin typeface="+mn-lt"/>
          <a:ea typeface="+mn-ea"/>
          <a:cs typeface="+mn-cs"/>
        </a:defRPr>
      </a:lvl1pPr>
      <a:lvl2pPr marL="541325" algn="l" defTabSz="1082650" rtl="0" eaLnBrk="1" latinLnBrk="0" hangingPunct="1">
        <a:defRPr sz="2100" kern="1200">
          <a:solidFill>
            <a:schemeClr val="tx1"/>
          </a:solidFill>
          <a:latin typeface="+mn-lt"/>
          <a:ea typeface="+mn-ea"/>
          <a:cs typeface="+mn-cs"/>
        </a:defRPr>
      </a:lvl2pPr>
      <a:lvl3pPr marL="1082650" algn="l" defTabSz="1082650" rtl="0" eaLnBrk="1" latinLnBrk="0" hangingPunct="1">
        <a:defRPr sz="2100" kern="1200">
          <a:solidFill>
            <a:schemeClr val="tx1"/>
          </a:solidFill>
          <a:latin typeface="+mn-lt"/>
          <a:ea typeface="+mn-ea"/>
          <a:cs typeface="+mn-cs"/>
        </a:defRPr>
      </a:lvl3pPr>
      <a:lvl4pPr marL="1623974" algn="l" defTabSz="1082650" rtl="0" eaLnBrk="1" latinLnBrk="0" hangingPunct="1">
        <a:defRPr sz="2100" kern="1200">
          <a:solidFill>
            <a:schemeClr val="tx1"/>
          </a:solidFill>
          <a:latin typeface="+mn-lt"/>
          <a:ea typeface="+mn-ea"/>
          <a:cs typeface="+mn-cs"/>
        </a:defRPr>
      </a:lvl4pPr>
      <a:lvl5pPr marL="2165299" algn="l" defTabSz="1082650" rtl="0" eaLnBrk="1" latinLnBrk="0" hangingPunct="1">
        <a:defRPr sz="2100" kern="1200">
          <a:solidFill>
            <a:schemeClr val="tx1"/>
          </a:solidFill>
          <a:latin typeface="+mn-lt"/>
          <a:ea typeface="+mn-ea"/>
          <a:cs typeface="+mn-cs"/>
        </a:defRPr>
      </a:lvl5pPr>
      <a:lvl6pPr marL="2706624" algn="l" defTabSz="1082650" rtl="0" eaLnBrk="1" latinLnBrk="0" hangingPunct="1">
        <a:defRPr sz="2100" kern="1200">
          <a:solidFill>
            <a:schemeClr val="tx1"/>
          </a:solidFill>
          <a:latin typeface="+mn-lt"/>
          <a:ea typeface="+mn-ea"/>
          <a:cs typeface="+mn-cs"/>
        </a:defRPr>
      </a:lvl6pPr>
      <a:lvl7pPr marL="3247949" algn="l" defTabSz="1082650" rtl="0" eaLnBrk="1" latinLnBrk="0" hangingPunct="1">
        <a:defRPr sz="2100" kern="1200">
          <a:solidFill>
            <a:schemeClr val="tx1"/>
          </a:solidFill>
          <a:latin typeface="+mn-lt"/>
          <a:ea typeface="+mn-ea"/>
          <a:cs typeface="+mn-cs"/>
        </a:defRPr>
      </a:lvl7pPr>
      <a:lvl8pPr marL="3789274" algn="l" defTabSz="1082650" rtl="0" eaLnBrk="1" latinLnBrk="0" hangingPunct="1">
        <a:defRPr sz="2100" kern="1200">
          <a:solidFill>
            <a:schemeClr val="tx1"/>
          </a:solidFill>
          <a:latin typeface="+mn-lt"/>
          <a:ea typeface="+mn-ea"/>
          <a:cs typeface="+mn-cs"/>
        </a:defRPr>
      </a:lvl8pPr>
      <a:lvl9pPr marL="4330598" algn="l" defTabSz="108265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hk/url?sa=i&amp;rct=j&amp;q=pearl+river+delta+and+Guangdong&amp;source=images&amp;cd=&amp;cad=rja&amp;docid=y1ENLPIrzqP79M&amp;tbnid=dGy3c2LErtoOAM:&amp;ved=0CAUQjRw&amp;url=http://www.safety4sea.com/page/13337/3/new-report-shows-a-91--reduction-in-excess-deaths-from-ship-emissions-under-eca&amp;ei=t1jaUZ3WEZG0iQfI24GQDQ&amp;psig=AFQjCNGrtXLq_LUFVNSHUePqbykgVSZPtg&amp;ust=137335042753351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hk/url?sa=i&amp;rct=j&amp;q=push+factor+in+rural+to+urban+migration+China&amp;source=images&amp;cd=&amp;cad=rja&amp;docid=L673qn3J-jte9M&amp;tbnid=MdtlmvxIWkPzSM:&amp;ved=0CAUQjRw&amp;url=http://geographygcse.blogspot.com/2008/02/rural-urban-migration-in-ledcs.html&amp;ei=WUDiUaHyC6HYigfFvIHQDg&amp;psig=AFQjCNE5kwRRg78ruuNBBexaRaJhmdWDew&amp;ust=137386847958630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www.google.com.hk/url?sa=i&amp;rct=j&amp;q=rural+to+urban+migration+China&amp;source=images&amp;cd=&amp;cad=rja&amp;docid=8U9LElo_WYC44M&amp;tbnid=PJBmy9FFzhtEBM:&amp;ved=0CAUQjRw&amp;url=http://www.eatingbitterness.com/chinas-rural-migrants-stories-from-tianjin-1.html&amp;ei=cULiUYT0IuLkiAfOsYAo&amp;psig=AFQjCNFbYA363lGTwZ16wyuMJtOoNMgYLQ&amp;ust=1373868819782593" TargetMode="Externa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hk/url?sa=i&amp;rct=j&amp;q=Squatting+problem&amp;source=images&amp;cd=&amp;cad=rja&amp;docid=HPx9zEMyVJ53nM&amp;tbnid=d9ZvqC-ueVJPgM:&amp;ved=0CAUQjRw&amp;url=http://getrealphilippines.com/blog/2011/07/the-problem-of-squatters-in-the-philippines-cannot-be-solved-by-invoking-humanitarian-appeal/&amp;ei=YQ3dUZfFKc-fiQf2v4DwBQ&amp;psig=AFQjCNGJJSo5X-crUsqWxG71pWKRKXgh0g&amp;ust=137352775105290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hk/url?sa=i&amp;rct=j&amp;q=staff+quaters+of+temporary+population&amp;source=images&amp;cd=&amp;cad=rja&amp;docid=yveyBX9-gbSHOM&amp;tbnid=fDC9VXRiYsfWwM:&amp;ved=0CAUQjRw&amp;url=http://affordablehousinginstitute.org/blogs/us/2012/01/santas-temporary-erves.html&amp;ei=fQvdUfPKM5GciQfSvYGYBw&amp;psig=AFQjCNHar9cM3iQOnX8IjqzWlKLnKjVJwg&amp;ust=1373527271568739"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www.google.com.hk/url?sa=i&amp;rct=j&amp;q=informal+economy+in+Chinese+cities&amp;source=images&amp;cd=&amp;cad=rja&amp;docid=NTJzkSyr_nyVdM&amp;tbnid=B8d2HKXnaPC9zM:&amp;ved=0CAUQjRw&amp;url=http://www.dw.de/china-jails-more-than-1400-in-lending-crackdown/a-16774371&amp;ei=BBzeUYysDIq5iQeBlYCQBw&amp;psig=AFQjCNGfWCUxjZXI3AYorg4YuV3cKae2iw&amp;ust=1373596994472301" TargetMode="External"/><Relationship Id="rId7" Type="http://schemas.openxmlformats.org/officeDocument/2006/relationships/hyperlink" Target="http://www.google.com.hk/url?sa=i&amp;rct=j&amp;q=informal+economy+in+Chinese+cities&amp;source=images&amp;cd=&amp;cad=rja&amp;docid=8ceGFw1R7CWXpM&amp;tbnid=sq96jPzxRxdyxM:&amp;ved=0CAUQjRw&amp;url=http://fanelechester.com/articles/2012/7/29/chinese-traders-in-southern-africa&amp;ei=QRzeUbrfOouhiAfJ9YGYAg&amp;psig=AFQjCNGfWCUxjZXI3AYorg4YuV3cKae2iw&amp;ust=1373596994472301"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www.google.com.hk/url?sa=i&amp;rct=j&amp;q=informal+economy+in+Chinese+cities&amp;source=images&amp;cd=&amp;cad=rja&amp;docid=lK8G_6XI5WrT8M&amp;tbnid=EEBqLposFd70nM:&amp;ved=0CAUQjRw&amp;url=http://www.123rf.com/photo_9350292_poverty-in-streets-of-a-big-city-wuhan-in-china--august-01st-2010.html&amp;ei=LBzeUceJC4y4iAept4CoCg&amp;psig=AFQjCNGfWCUxjZXI3AYorg4YuV3cKae2iw&amp;ust=1373596994472301" TargetMode="Externa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google.com.hk/url?sa=i&amp;rct=j&amp;q=push%20factor%20in%20rural%20to%20urban%20migration&amp;source=images&amp;cd=&amp;cad=rja&amp;docid=Nb86q8X7x9IMPM&amp;tbnid=wS2HEibs1122jM:&amp;ved=0CAUQjRw&amp;url=http://blogs.swa-jkt.com/swa/10678/2013/03/04/325/&amp;ei=2T_iUaWwPNCWiQeq44G4Bw&amp;psig=AFQjCNHv_lTMdMXnHZ-pbXXC8Le1LmxYhg&amp;ust=1373868371983512" TargetMode="External"/><Relationship Id="rId7" Type="http://schemas.openxmlformats.org/officeDocument/2006/relationships/hyperlink" Target="http://www.google.com.hk/url?sa=i&amp;rct=j&amp;q=rural+to+urban+migration+China&amp;source=images&amp;cd=&amp;cad=rja&amp;docid=mwl3FV6ciTU6tM&amp;tbnid=ROpsr7yfbeT4PM:&amp;ved=0CAUQjRw&amp;url=http://panos.org.uk/features/unhappiness-of-chinese-rural-urban-migrants/&amp;ei=l0HiUfiSFaLYigeCloCwBw&amp;psig=AFQjCNFbYA363lGTwZ16wyuMJtOoNMgYLQ&amp;ust=1373868819782593"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hyperlink" Target="http://www.google.com.hk/url?sa=i&amp;rct=j&amp;q=rural+China&amp;source=images&amp;cd=&amp;cad=rja&amp;docid=S6v32HH8QEaMyM&amp;tbnid=yXoO2TM_nidruM:&amp;ved=0CAUQjRw&amp;url=http://bamboobutterfly.com/exotic-lands-five-asian-countries-you-should-definitely-visit-at-least-once-in-your-life&amp;ei=MkHiUdDXCbGiiAfCkIGgAw&amp;psig=AFQjCNHtnlMDopHsD30F-dvXjLis1ONVMw&amp;ust=1373868708371409" TargetMode="Externa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hk/url?sa=i&amp;rct=j&amp;q=push%20factor%20in%20rural%20to%20urban%20migration&amp;source=images&amp;cd=&amp;cad=rja&amp;docid=Nb86q8X7x9IMPM&amp;tbnid=wS2HEibs1122jM:&amp;ved=0CAUQjRw&amp;url=http://blogs.swa-jkt.com/swa/10678/2013/03/04/325/&amp;ei=2T_iUaWwPNCWiQeq44G4Bw&amp;psig=AFQjCNHv_lTMdMXnHZ-pbXXC8Le1LmxYhg&amp;ust=1373868371983512" TargetMode="Externa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www.google.com.hk/url?sa=i&amp;rct=j&amp;q=rural%20China&amp;source=images&amp;cd=&amp;cad=rja&amp;docid=eWr-wx7kxE1cAM&amp;tbnid=QlyzQtwPquiG-M:&amp;ved=0CAUQjRw&amp;url=http://www.paulnoll.com/China/Commerce/agri-houses.html&amp;ei=58bkUf7uK-uhigfG9IHwBQ&amp;psig=AFQjCNF4sx9eubikGi92w0w0GEUHYa-RLw&amp;ust=1374033989541844"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hk/url?sa=i&amp;rct=j&amp;q=rural+to+urban+migration+China&amp;source=images&amp;cd=&amp;cad=rja&amp;docid=ydiTTzvvgtnioM&amp;tbnid=WGLw9mVUOCb05M:&amp;ved=0CAUQjRw&amp;url=http://www.chinapost.com.tw/china/national-news/2012/02/27/332820/p2/Urban-migrants.htm&amp;ei=7kHiUZTuHMuSiQfPg4GoBA&amp;psig=AFQjCNFbYA363lGTwZ16wyuMJtOoNMgYLQ&amp;ust=1373868819782593"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21.jpeg"/><Relationship Id="rId5" Type="http://schemas.openxmlformats.org/officeDocument/2006/relationships/hyperlink" Target="http://www.google.com.hk/url?sa=i&amp;rct=j&amp;q=push%20factor%20in%20rural%20to%20urban%20migration&amp;source=images&amp;cd=&amp;cad=rja&amp;docid=Nb86q8X7x9IMPM&amp;tbnid=wS2HEibs1122jM:&amp;ved=0CAUQjRw&amp;url=http://blogs.swa-jkt.com/swa/10678/2013/03/04/325/&amp;ei=2T_iUaWwPNCWiQeq44G4Bw&amp;psig=AFQjCNHv_lTMdMXnHZ-pbXXC8Le1LmxYhg&amp;ust=1373868371983512" TargetMode="Externa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google.com.hk/url?sa=i&amp;rct=j&amp;q=dilemma&amp;source=images&amp;cd=&amp;cad=rja&amp;docid=siMqOn4hTuup0M&amp;tbnid=2paa9_Qxh9IygM:&amp;ved=0CAUQjRw&amp;url=http://www.missiris.nl/?p=1040&amp;ei=Kj_iUZKDA-2PiAfQo4CgDA&amp;psig=AFQjCNE_tXrOeA1bdC1lFpY3LyLn8MECZQ&amp;ust=1373867926809008" TargetMode="Externa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hyperlink" Target="http://www.google.com.hk/url?sa=i&amp;rct=j&amp;q=stragegy+in+teaching&amp;source=images&amp;cd=&amp;cad=rja&amp;docid=UP1biNZT0mcOQM&amp;tbnid=kSH5P79SeoesyM:&amp;ved=&amp;url=http://www.bu.edu/tech/strategic/&amp;ei=5iN6UbroJ4nBiQf6ioHQDw&amp;psig=AFQjCNEUODdnaNyO-xl3hfBrWdbglWZ0tA&amp;ust=1367045479055773"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om.hk/url?sa=i&amp;rct=j&amp;q=strategy+for+improvement&amp;source=images&amp;cd=&amp;cad=rja&amp;docid=JEntDJciB3xYGM&amp;tbnid=NLbH05wtFa975M:&amp;ved=0CAUQjRw&amp;url=http://www.piperreport.com/blog/2012/04/12/health-plans-quality-improvement-reporting-affordable-care-act-recommendations-implementing-reporting-quality-improvement-strategies/&amp;ei=myt6UZzJAYWciQehm4G4Bg&amp;psig=AFQjCNH5b5lQlDP24AFBWlUQfCVO_tymgA&amp;ust=1367047432458761"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hk/url?sa=i&amp;rct=j&amp;q=dilemma&amp;source=images&amp;cd=&amp;cad=rja&amp;docid=JlF9Vwza7re4aM&amp;tbnid=0uZSEz7FGfamxM:&amp;ved=0CAUQjRw&amp;url=http://vps-hosting.bestreviews.net/what-to-choose-managed-or-unmanaged-vps-hosting/hosting-dilemma/&amp;ei=UT7iUejtH4ShiQerooAY&amp;psig=AFQjCNE_tXrOeA1bdC1lFpY3LyLn8MECZQ&amp;ust=1373867926809008" TargetMode="External"/><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m.hk/url?sa=i&amp;rct=j&amp;q=strategy&amp;source=images&amp;cd=&amp;cad=rja&amp;docid=jm7YRj8dOaNRlM&amp;tbnid=AXXoYHTrM7OvTM:&amp;ved=&amp;url=http://www.trinityp3.com/2012/12/company-strategy-stick/&amp;ei=USV6UYv5BfGhiAeaiYGgBw&amp;psig=AFQjCNH1n_a-P-Wrmb0-HAq-eauBNmUMNg&amp;ust=1367045841383652"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gif"/><Relationship Id="rId5" Type="http://schemas.openxmlformats.org/officeDocument/2006/relationships/hyperlink" Target="http://www.google.com.hk/url?sa=i&amp;rct=j&amp;q=china+in+the+world+map&amp;source=images&amp;cd=&amp;cad=rja&amp;docid=rT1nxNYbSqpXSM&amp;tbnid=0OdKEiRwL8yQSM:&amp;ved=0CAUQjRw&amp;url=http://www.chinatourmap.com/China-Maps/China-Maps.html&amp;ei=TszcUczGDufqiAfMwYDgCw&amp;psig=AFQjCNGfLLo4UgQll-9dsdxweDXFPfOtPw&amp;ust=1373511072313439"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hk/url?sa=i&amp;rct=j&amp;q=hukou+system&amp;source=images&amp;cd=&amp;cad=rja&amp;docid=f1H4LJQuzfnfqM&amp;tbnid=0kwa4wEPgrFKEM:&amp;ved=0CAUQjRw&amp;url=http://english.cri.cn/8706/2011/04/02/1461s630062.htm&amp;ei=n2bWUYWxHcWziQfF9YCQDQ&amp;psig=AFQjCNFOURiR6TsAKyiT-SKqdvQAJsJV9w&amp;ust=137309186591264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ctrTitle"/>
          </p:nvPr>
        </p:nvSpPr>
        <p:spPr>
          <a:xfrm>
            <a:off x="300038" y="811213"/>
            <a:ext cx="10153650" cy="2384425"/>
          </a:xfrm>
        </p:spPr>
        <p:txBody>
          <a:bodyPr/>
          <a:lstStyle/>
          <a:p>
            <a:r>
              <a:rPr lang="en-US" altLang="zh-CN" sz="4600" dirty="0">
                <a:ea typeface="宋体" pitchFamily="2" charset="-122"/>
              </a:rPr>
              <a:t>Urbanization process and policies for sustainable urbanization in China</a:t>
            </a:r>
            <a:endParaRPr lang="en-US" altLang="zh-CN" sz="4600" dirty="0" smtClean="0">
              <a:ea typeface="宋体" pitchFamily="2" charset="-122"/>
            </a:endParaRPr>
          </a:p>
        </p:txBody>
      </p:sp>
      <p:sp>
        <p:nvSpPr>
          <p:cNvPr id="4099" name="Rectangle 3"/>
          <p:cNvSpPr>
            <a:spLocks noGrp="1" noChangeArrowheads="1"/>
          </p:cNvSpPr>
          <p:nvPr>
            <p:ph type="subTitle" idx="1"/>
          </p:nvPr>
        </p:nvSpPr>
        <p:spPr>
          <a:xfrm>
            <a:off x="541338" y="3988023"/>
            <a:ext cx="9720262" cy="2112962"/>
          </a:xfrm>
        </p:spPr>
        <p:txBody>
          <a:bodyPr/>
          <a:lstStyle/>
          <a:p>
            <a:r>
              <a:rPr lang="en-US" altLang="zh-CN" sz="2400" b="1" dirty="0" err="1" smtClean="0">
                <a:solidFill>
                  <a:srgbClr val="61612A"/>
                </a:solidFill>
                <a:ea typeface="宋体" pitchFamily="2" charset="-122"/>
              </a:rPr>
              <a:t>Jianfa</a:t>
            </a:r>
            <a:r>
              <a:rPr lang="en-US" altLang="zh-CN" sz="2400" b="1" dirty="0" smtClean="0">
                <a:solidFill>
                  <a:srgbClr val="61612A"/>
                </a:solidFill>
                <a:ea typeface="宋体" pitchFamily="2" charset="-122"/>
              </a:rPr>
              <a:t> Shen </a:t>
            </a:r>
          </a:p>
          <a:p>
            <a:r>
              <a:rPr lang="en-US" altLang="zh-CN" sz="2400" b="1" dirty="0" smtClean="0">
                <a:solidFill>
                  <a:srgbClr val="61612A"/>
                </a:solidFill>
                <a:ea typeface="宋体" pitchFamily="2" charset="-122"/>
              </a:rPr>
              <a:t>Jianfa@cuhk.edu.hk</a:t>
            </a:r>
            <a:endParaRPr lang="en-US" altLang="zh-CN" sz="1000" b="1" dirty="0" smtClean="0">
              <a:ea typeface="宋体" pitchFamily="2" charset="-122"/>
            </a:endParaRPr>
          </a:p>
          <a:p>
            <a:r>
              <a:rPr lang="en-US" altLang="zh-CN" sz="2400" b="1" dirty="0">
                <a:solidFill>
                  <a:srgbClr val="6A9432"/>
                </a:solidFill>
                <a:ea typeface="宋体" pitchFamily="2" charset="-122"/>
              </a:rPr>
              <a:t>Research Centre for Urban and Regional Development </a:t>
            </a:r>
          </a:p>
          <a:p>
            <a:r>
              <a:rPr lang="en-US" altLang="zh-CN" sz="2400" b="1" dirty="0" smtClean="0">
                <a:solidFill>
                  <a:srgbClr val="6A9432"/>
                </a:solidFill>
                <a:ea typeface="宋体" pitchFamily="2" charset="-122"/>
              </a:rPr>
              <a:t>Department of Geography and Resource Management </a:t>
            </a:r>
          </a:p>
          <a:p>
            <a:r>
              <a:rPr lang="en-US" altLang="zh-CN" sz="2400" b="1" dirty="0" smtClean="0">
                <a:solidFill>
                  <a:srgbClr val="6A9432"/>
                </a:solidFill>
                <a:ea typeface="宋体" pitchFamily="2" charset="-122"/>
              </a:rPr>
              <a:t>The Chinese University of Hong Kong</a:t>
            </a:r>
          </a:p>
          <a:p>
            <a:endParaRPr lang="zh-CN" altLang="en-US" sz="2400" b="1" dirty="0" smtClean="0">
              <a:solidFill>
                <a:srgbClr val="6A9432"/>
              </a:solidFill>
              <a:ea typeface="宋体" pitchFamily="2" charset="-122"/>
            </a:endParaRPr>
          </a:p>
        </p:txBody>
      </p:sp>
      <p:pic>
        <p:nvPicPr>
          <p:cNvPr id="19459" name="Picture 9" descr="3DLogo"/>
          <p:cNvPicPr>
            <a:picLocks noChangeAspect="1" noChangeArrowheads="1" noCrop="1"/>
          </p:cNvPicPr>
          <p:nvPr/>
        </p:nvPicPr>
        <p:blipFill>
          <a:blip r:embed="rId3" cstate="print"/>
          <a:srcRect/>
          <a:stretch>
            <a:fillRect/>
          </a:stretch>
        </p:blipFill>
        <p:spPr bwMode="auto">
          <a:xfrm>
            <a:off x="4537075" y="6480175"/>
            <a:ext cx="1728788" cy="12827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3"/>
          <p:cNvSpPr>
            <a:spLocks noGrp="1"/>
          </p:cNvSpPr>
          <p:nvPr>
            <p:ph type="title"/>
          </p:nvPr>
        </p:nvSpPr>
        <p:spPr/>
        <p:txBody>
          <a:bodyPr/>
          <a:lstStyle/>
          <a:p>
            <a:r>
              <a:rPr lang="en-US" smtClean="0"/>
              <a:t>Pearl River Delta</a:t>
            </a:r>
            <a:br>
              <a:rPr lang="en-US" smtClean="0"/>
            </a:br>
            <a:r>
              <a:rPr lang="en-US" smtClean="0"/>
              <a:t>One of the most urbanized region in China</a:t>
            </a:r>
          </a:p>
        </p:txBody>
      </p:sp>
      <p:sp>
        <p:nvSpPr>
          <p:cNvPr id="5" name="Content Placeholder 4"/>
          <p:cNvSpPr>
            <a:spLocks noGrp="1"/>
          </p:cNvSpPr>
          <p:nvPr>
            <p:ph idx="1"/>
          </p:nvPr>
        </p:nvSpPr>
        <p:spPr>
          <a:xfrm>
            <a:off x="541338" y="1895475"/>
            <a:ext cx="9985375" cy="5364163"/>
          </a:xfrm>
        </p:spPr>
        <p:txBody>
          <a:bodyPr/>
          <a:lstStyle/>
          <a:p>
            <a:pPr marL="405994" indent="-405994">
              <a:defRPr/>
            </a:pPr>
            <a:r>
              <a:rPr lang="en-US" sz="2400" dirty="0" smtClean="0">
                <a:solidFill>
                  <a:srgbClr val="7030A0"/>
                </a:solidFill>
              </a:rPr>
              <a:t>Total population </a:t>
            </a:r>
          </a:p>
          <a:p>
            <a:pPr marL="879653" lvl="1" indent="-338328">
              <a:defRPr/>
            </a:pPr>
            <a:r>
              <a:rPr lang="en-US" dirty="0" smtClean="0"/>
              <a:t>42.89 million in 2000 </a:t>
            </a:r>
          </a:p>
          <a:p>
            <a:pPr marL="879653" lvl="1" indent="-338328">
              <a:defRPr/>
            </a:pPr>
            <a:r>
              <a:rPr lang="en-US" dirty="0" smtClean="0"/>
              <a:t>56.16 million in 2010</a:t>
            </a:r>
          </a:p>
          <a:p>
            <a:pPr marL="405994" indent="-405994">
              <a:defRPr/>
            </a:pPr>
            <a:r>
              <a:rPr lang="en-US" sz="2400" dirty="0" smtClean="0">
                <a:solidFill>
                  <a:srgbClr val="7030A0"/>
                </a:solidFill>
              </a:rPr>
              <a:t>Urban population </a:t>
            </a:r>
            <a:r>
              <a:rPr lang="en-US" sz="2400" dirty="0">
                <a:solidFill>
                  <a:srgbClr val="7030A0"/>
                </a:solidFill>
              </a:rPr>
              <a:t>(</a:t>
            </a:r>
            <a:r>
              <a:rPr lang="en-US" sz="2400" dirty="0" smtClean="0">
                <a:solidFill>
                  <a:srgbClr val="7030A0"/>
                </a:solidFill>
              </a:rPr>
              <a:t>urban usual residents)</a:t>
            </a:r>
          </a:p>
          <a:p>
            <a:pPr marL="879653" lvl="1" indent="-338328">
              <a:defRPr/>
            </a:pPr>
            <a:r>
              <a:rPr lang="en-US" dirty="0" smtClean="0"/>
              <a:t>30.71 million in 2000</a:t>
            </a:r>
          </a:p>
          <a:p>
            <a:pPr marL="879653" lvl="1" indent="-338328">
              <a:defRPr/>
            </a:pPr>
            <a:r>
              <a:rPr lang="en-US" dirty="0" smtClean="0"/>
              <a:t>46.46 million in 2010</a:t>
            </a:r>
          </a:p>
          <a:p>
            <a:pPr marL="405994" indent="-405994">
              <a:defRPr/>
            </a:pPr>
            <a:r>
              <a:rPr lang="en-US" sz="2400" dirty="0" smtClean="0">
                <a:solidFill>
                  <a:srgbClr val="7030A0"/>
                </a:solidFill>
              </a:rPr>
              <a:t>The level of urbanization</a:t>
            </a:r>
          </a:p>
          <a:p>
            <a:pPr marL="879653" lvl="1" indent="-338328">
              <a:defRPr/>
            </a:pPr>
            <a:r>
              <a:rPr lang="en-US" dirty="0" smtClean="0"/>
              <a:t>71.59% in 2000</a:t>
            </a:r>
          </a:p>
          <a:p>
            <a:pPr marL="879653" lvl="1" indent="-338328">
              <a:defRPr/>
            </a:pPr>
            <a:r>
              <a:rPr lang="en-US" dirty="0" smtClean="0"/>
              <a:t>82.72% in 2010</a:t>
            </a:r>
          </a:p>
          <a:p>
            <a:pPr marL="405994" indent="-405994">
              <a:defRPr/>
            </a:pPr>
            <a:r>
              <a:rPr lang="en-US" sz="2400" dirty="0" smtClean="0">
                <a:solidFill>
                  <a:srgbClr val="7030A0"/>
                </a:solidFill>
              </a:rPr>
              <a:t>Total population in 2010: 56.16 million</a:t>
            </a:r>
          </a:p>
          <a:p>
            <a:pPr marL="879653" lvl="1" indent="-338328">
              <a:defRPr/>
            </a:pPr>
            <a:r>
              <a:rPr lang="en-US" dirty="0" err="1" smtClean="0"/>
              <a:t>Hukou</a:t>
            </a:r>
            <a:r>
              <a:rPr lang="en-US" dirty="0" smtClean="0"/>
              <a:t> population: 30.25 million</a:t>
            </a:r>
          </a:p>
          <a:p>
            <a:pPr marL="879653" lvl="1" indent="-338328">
              <a:defRPr/>
            </a:pPr>
            <a:r>
              <a:rPr lang="en-US" dirty="0" smtClean="0"/>
              <a:t>Temporary population: 25.92 million and 46.15% of total population</a:t>
            </a:r>
            <a:endParaRPr lang="en-US" dirty="0"/>
          </a:p>
        </p:txBody>
      </p:sp>
      <p:sp>
        <p:nvSpPr>
          <p:cNvPr id="36867" name="Slide Number Placeholder 2"/>
          <p:cNvSpPr>
            <a:spLocks noGrp="1"/>
          </p:cNvSpPr>
          <p:nvPr>
            <p:ph type="sldNum" sz="quarter" idx="12"/>
          </p:nvPr>
        </p:nvSpPr>
        <p:spPr>
          <a:noFill/>
        </p:spPr>
        <p:txBody>
          <a:bodyPr/>
          <a:lstStyle/>
          <a:p>
            <a:fld id="{F1D855FD-E6EB-4306-83B7-5694F8D2FE43}" type="slidenum">
              <a:rPr lang="en-US" smtClean="0"/>
              <a:pPr/>
              <a:t>10</a:t>
            </a:fld>
            <a:endParaRPr lang="en-US" smtClean="0"/>
          </a:p>
        </p:txBody>
      </p:sp>
      <p:grpSp>
        <p:nvGrpSpPr>
          <p:cNvPr id="36868" name="Group 1"/>
          <p:cNvGrpSpPr>
            <a:grpSpLocks/>
          </p:cNvGrpSpPr>
          <p:nvPr/>
        </p:nvGrpSpPr>
        <p:grpSpPr bwMode="auto">
          <a:xfrm>
            <a:off x="6932613" y="3771900"/>
            <a:ext cx="3529012" cy="2736850"/>
            <a:chOff x="6938749" y="2043807"/>
            <a:chExt cx="3803217" cy="2808312"/>
          </a:xfrm>
        </p:grpSpPr>
        <p:pic>
          <p:nvPicPr>
            <p:cNvPr id="36869" name="Picture 8" descr="http://www.safety4sea.com/images/media/test/Pearl_River_Delta.png">
              <a:hlinkClick r:id="rId3"/>
            </p:cNvPr>
            <p:cNvPicPr>
              <a:picLocks noChangeAspect="1" noChangeArrowheads="1"/>
            </p:cNvPicPr>
            <p:nvPr/>
          </p:nvPicPr>
          <p:blipFill>
            <a:blip r:embed="rId4" cstate="print"/>
            <a:srcRect/>
            <a:stretch>
              <a:fillRect/>
            </a:stretch>
          </p:blipFill>
          <p:spPr bwMode="auto">
            <a:xfrm>
              <a:off x="6938749" y="2043807"/>
              <a:ext cx="3803217" cy="2808312"/>
            </a:xfrm>
            <a:prstGeom prst="rect">
              <a:avLst/>
            </a:prstGeom>
            <a:noFill/>
            <a:ln w="9525">
              <a:noFill/>
              <a:miter lim="800000"/>
              <a:headEnd/>
              <a:tailEnd/>
            </a:ln>
          </p:spPr>
        </p:pic>
        <p:pic>
          <p:nvPicPr>
            <p:cNvPr id="36870" name="Picture 6" descr="http://en.kunming.cn/index/image/attachement/jpg/site162/20081208/00215a70c91c0aa6c8bf44.jpg"/>
            <p:cNvPicPr>
              <a:picLocks noChangeAspect="1" noChangeArrowheads="1"/>
            </p:cNvPicPr>
            <p:nvPr/>
          </p:nvPicPr>
          <p:blipFill>
            <a:blip r:embed="rId5" cstate="print"/>
            <a:srcRect l="40610" t="62083" r="2"/>
            <a:stretch>
              <a:fillRect/>
            </a:stretch>
          </p:blipFill>
          <p:spPr bwMode="auto">
            <a:xfrm>
              <a:off x="8840357" y="4011686"/>
              <a:ext cx="1838856" cy="81133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en-US" altLang="zh-CN" smtClean="0">
                <a:ea typeface="宋体" pitchFamily="2" charset="-122"/>
              </a:rPr>
              <a:t>Formal and Informal Urbanization in PRD</a:t>
            </a:r>
            <a:endParaRPr lang="en-US" altLang="zh-CN" smtClean="0">
              <a:solidFill>
                <a:schemeClr val="tx1"/>
              </a:solidFill>
              <a:latin typeface="Times New Roman" pitchFamily="18" charset="0"/>
              <a:ea typeface="宋体" pitchFamily="2" charset="-122"/>
            </a:endParaRPr>
          </a:p>
        </p:txBody>
      </p:sp>
      <p:sp>
        <p:nvSpPr>
          <p:cNvPr id="38914" name="Slide Number Placeholder 5"/>
          <p:cNvSpPr>
            <a:spLocks noGrp="1"/>
          </p:cNvSpPr>
          <p:nvPr>
            <p:ph type="sldNum" sz="quarter" idx="12"/>
          </p:nvPr>
        </p:nvSpPr>
        <p:spPr>
          <a:noFill/>
        </p:spPr>
        <p:txBody>
          <a:bodyPr/>
          <a:lstStyle/>
          <a:p>
            <a:fld id="{26163598-0846-4FA6-A86D-A2EC7A7ED5B2}" type="slidenum">
              <a:rPr lang="zh-CN" altLang="en-US" sz="1600" smtClean="0">
                <a:latin typeface="Arial Narrow" pitchFamily="34" charset="0"/>
                <a:ea typeface="宋体" pitchFamily="2" charset="-122"/>
              </a:rPr>
              <a:pPr/>
              <a:t>11</a:t>
            </a:fld>
            <a:endParaRPr lang="en-US" altLang="zh-CN" sz="1600" smtClean="0">
              <a:latin typeface="Arial Narrow" pitchFamily="34" charset="0"/>
              <a:ea typeface="宋体" pitchFamily="2" charset="-122"/>
            </a:endParaRPr>
          </a:p>
        </p:txBody>
      </p:sp>
      <p:pic>
        <p:nvPicPr>
          <p:cNvPr id="38915" name="Picture 2"/>
          <p:cNvPicPr>
            <a:picLocks noChangeAspect="1" noChangeArrowheads="1"/>
          </p:cNvPicPr>
          <p:nvPr/>
        </p:nvPicPr>
        <p:blipFill>
          <a:blip r:embed="rId3" cstate="print"/>
          <a:srcRect/>
          <a:stretch>
            <a:fillRect/>
          </a:stretch>
        </p:blipFill>
        <p:spPr bwMode="auto">
          <a:xfrm>
            <a:off x="1092200" y="2403475"/>
            <a:ext cx="8569325" cy="4897438"/>
          </a:xfrm>
          <a:prstGeom prst="rect">
            <a:avLst/>
          </a:prstGeom>
          <a:noFill/>
          <a:ln w="9525">
            <a:noFill/>
            <a:miter lim="800000"/>
            <a:headEnd/>
            <a:tailEnd/>
          </a:ln>
        </p:spPr>
      </p:pic>
      <p:sp>
        <p:nvSpPr>
          <p:cNvPr id="38916" name="TextBox 5"/>
          <p:cNvSpPr txBox="1">
            <a:spLocks noChangeArrowheads="1"/>
          </p:cNvSpPr>
          <p:nvPr/>
        </p:nvSpPr>
        <p:spPr bwMode="auto">
          <a:xfrm>
            <a:off x="733425" y="1808163"/>
            <a:ext cx="9798050" cy="523875"/>
          </a:xfrm>
          <a:prstGeom prst="rect">
            <a:avLst/>
          </a:prstGeom>
          <a:noFill/>
          <a:ln w="9525">
            <a:noFill/>
            <a:miter lim="800000"/>
            <a:headEnd/>
            <a:tailEnd/>
          </a:ln>
        </p:spPr>
        <p:txBody>
          <a:bodyPr wrap="none">
            <a:spAutoFit/>
          </a:bodyPr>
          <a:lstStyle/>
          <a:p>
            <a:pPr algn="ctr"/>
            <a:r>
              <a:rPr lang="en-US" sz="2800" b="1" dirty="0">
                <a:solidFill>
                  <a:srgbClr val="7030A0"/>
                </a:solidFill>
                <a:latin typeface="Times New Roman" pitchFamily="18" charset="0"/>
                <a:cs typeface="Times New Roman" pitchFamily="18" charset="0"/>
              </a:rPr>
              <a:t>Growth of Urban Population in Pearl River Delta in 2000-2010</a:t>
            </a:r>
          </a:p>
        </p:txBody>
      </p:sp>
      <p:sp>
        <p:nvSpPr>
          <p:cNvPr id="38917" name="TextBox 1"/>
          <p:cNvSpPr txBox="1">
            <a:spLocks noChangeArrowheads="1"/>
          </p:cNvSpPr>
          <p:nvPr/>
        </p:nvSpPr>
        <p:spPr bwMode="auto">
          <a:xfrm>
            <a:off x="1020763" y="7507288"/>
            <a:ext cx="4872037" cy="369887"/>
          </a:xfrm>
          <a:prstGeom prst="rect">
            <a:avLst/>
          </a:prstGeom>
          <a:noFill/>
          <a:ln w="9525">
            <a:noFill/>
            <a:miter lim="800000"/>
            <a:headEnd/>
            <a:tailEnd/>
          </a:ln>
        </p:spPr>
        <p:txBody>
          <a:bodyPr wrap="none">
            <a:spAutoFit/>
          </a:bodyPr>
          <a:lstStyle/>
          <a:p>
            <a:r>
              <a:rPr lang="en-US"/>
              <a:t>Data source: SBGP and GSONBS (2011)</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512763" y="458788"/>
            <a:ext cx="9744075" cy="1349375"/>
          </a:xfrm>
        </p:spPr>
        <p:txBody>
          <a:bodyPr/>
          <a:lstStyle/>
          <a:p>
            <a:r>
              <a:rPr lang="en-US" altLang="zh-CN" dirty="0" smtClean="0">
                <a:ea typeface="宋体" pitchFamily="2" charset="-122"/>
              </a:rPr>
              <a:t>Formal and Informal Urbanization in PRD</a:t>
            </a:r>
            <a:endParaRPr lang="en-US" altLang="zh-CN" dirty="0" smtClean="0">
              <a:solidFill>
                <a:schemeClr val="tx1"/>
              </a:solidFill>
              <a:latin typeface="Times New Roman" pitchFamily="18" charset="0"/>
              <a:ea typeface="宋体" pitchFamily="2" charset="-122"/>
            </a:endParaRPr>
          </a:p>
        </p:txBody>
      </p:sp>
      <p:sp>
        <p:nvSpPr>
          <p:cNvPr id="40962" name="Slide Number Placeholder 5"/>
          <p:cNvSpPr>
            <a:spLocks noGrp="1"/>
          </p:cNvSpPr>
          <p:nvPr>
            <p:ph type="sldNum" sz="quarter" idx="12"/>
          </p:nvPr>
        </p:nvSpPr>
        <p:spPr>
          <a:noFill/>
        </p:spPr>
        <p:txBody>
          <a:bodyPr/>
          <a:lstStyle/>
          <a:p>
            <a:fld id="{406E5AE4-F83B-4815-9F56-8C8850863260}" type="slidenum">
              <a:rPr lang="zh-CN" altLang="en-US" sz="1600" smtClean="0">
                <a:latin typeface="Arial Narrow" pitchFamily="34" charset="0"/>
                <a:ea typeface="宋体" pitchFamily="2" charset="-122"/>
              </a:rPr>
              <a:pPr/>
              <a:t>12</a:t>
            </a:fld>
            <a:endParaRPr lang="en-US" altLang="zh-CN" sz="1600" smtClean="0">
              <a:latin typeface="Arial Narrow" pitchFamily="34" charset="0"/>
              <a:ea typeface="宋体" pitchFamily="2" charset="-122"/>
            </a:endParaRPr>
          </a:p>
        </p:txBody>
      </p:sp>
      <p:sp>
        <p:nvSpPr>
          <p:cNvPr id="40963" name="TextBox 5"/>
          <p:cNvSpPr txBox="1">
            <a:spLocks noChangeArrowheads="1"/>
          </p:cNvSpPr>
          <p:nvPr/>
        </p:nvSpPr>
        <p:spPr bwMode="auto">
          <a:xfrm>
            <a:off x="931863" y="1808163"/>
            <a:ext cx="9407525" cy="519112"/>
          </a:xfrm>
          <a:prstGeom prst="rect">
            <a:avLst/>
          </a:prstGeom>
          <a:noFill/>
          <a:ln w="9525">
            <a:noFill/>
            <a:miter lim="800000"/>
            <a:headEnd/>
            <a:tailEnd/>
          </a:ln>
        </p:spPr>
        <p:txBody>
          <a:bodyPr wrap="none">
            <a:spAutoFit/>
          </a:bodyPr>
          <a:lstStyle/>
          <a:p>
            <a:pPr algn="ctr"/>
            <a:r>
              <a:rPr lang="en-US" sz="2800" b="1" dirty="0">
                <a:solidFill>
                  <a:srgbClr val="7030A0"/>
                </a:solidFill>
                <a:latin typeface="Times New Roman" pitchFamily="18" charset="0"/>
                <a:cs typeface="Times New Roman" pitchFamily="18" charset="0"/>
              </a:rPr>
              <a:t>Temporary Population in Pearl River Delta in 2010 (Million)</a:t>
            </a:r>
          </a:p>
        </p:txBody>
      </p:sp>
      <p:sp>
        <p:nvSpPr>
          <p:cNvPr id="40964" name="TextBox 1"/>
          <p:cNvSpPr txBox="1">
            <a:spLocks noChangeArrowheads="1"/>
          </p:cNvSpPr>
          <p:nvPr/>
        </p:nvSpPr>
        <p:spPr bwMode="auto">
          <a:xfrm>
            <a:off x="1020763" y="7323138"/>
            <a:ext cx="4872037" cy="368300"/>
          </a:xfrm>
          <a:prstGeom prst="rect">
            <a:avLst/>
          </a:prstGeom>
          <a:noFill/>
          <a:ln w="9525">
            <a:noFill/>
            <a:miter lim="800000"/>
            <a:headEnd/>
            <a:tailEnd/>
          </a:ln>
        </p:spPr>
        <p:txBody>
          <a:bodyPr wrap="none">
            <a:spAutoFit/>
          </a:bodyPr>
          <a:lstStyle/>
          <a:p>
            <a:r>
              <a:rPr lang="en-US"/>
              <a:t>Data source: SBGP and GSONBS (2011)</a:t>
            </a:r>
          </a:p>
        </p:txBody>
      </p:sp>
      <p:pic>
        <p:nvPicPr>
          <p:cNvPr id="40965" name="Picture 2"/>
          <p:cNvPicPr>
            <a:picLocks noChangeAspect="1" noChangeArrowheads="1"/>
          </p:cNvPicPr>
          <p:nvPr/>
        </p:nvPicPr>
        <p:blipFill>
          <a:blip r:embed="rId3" cstate="print"/>
          <a:srcRect/>
          <a:stretch>
            <a:fillRect/>
          </a:stretch>
        </p:blipFill>
        <p:spPr bwMode="auto">
          <a:xfrm>
            <a:off x="660400" y="2476500"/>
            <a:ext cx="9382125" cy="4537075"/>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3"/>
          <p:cNvSpPr>
            <a:spLocks noGrp="1"/>
          </p:cNvSpPr>
          <p:nvPr>
            <p:ph type="title"/>
          </p:nvPr>
        </p:nvSpPr>
        <p:spPr>
          <a:xfrm>
            <a:off x="373063" y="328613"/>
            <a:ext cx="10153650" cy="1349375"/>
          </a:xfrm>
        </p:spPr>
        <p:txBody>
          <a:bodyPr/>
          <a:lstStyle/>
          <a:p>
            <a:r>
              <a:rPr lang="en-US" smtClean="0"/>
              <a:t>Challenges of Rapid Urbanization in China</a:t>
            </a:r>
          </a:p>
        </p:txBody>
      </p:sp>
      <p:sp>
        <p:nvSpPr>
          <p:cNvPr id="5" name="Content Placeholder 4"/>
          <p:cNvSpPr>
            <a:spLocks noGrp="1"/>
          </p:cNvSpPr>
          <p:nvPr>
            <p:ph idx="1"/>
          </p:nvPr>
        </p:nvSpPr>
        <p:spPr/>
        <p:txBody>
          <a:bodyPr/>
          <a:lstStyle/>
          <a:p>
            <a:pPr marL="405994" indent="-405994">
              <a:defRPr/>
            </a:pPr>
            <a:r>
              <a:rPr lang="en-US" dirty="0" smtClean="0">
                <a:solidFill>
                  <a:srgbClr val="7030A0"/>
                </a:solidFill>
              </a:rPr>
              <a:t>Rapid growth in urban population</a:t>
            </a:r>
          </a:p>
          <a:p>
            <a:pPr marL="879653" lvl="1" indent="-338328">
              <a:defRPr/>
            </a:pPr>
            <a:r>
              <a:rPr lang="en-US" dirty="0" smtClean="0"/>
              <a:t>Many temporary migrants</a:t>
            </a:r>
          </a:p>
          <a:p>
            <a:pPr marL="405994" indent="-405994">
              <a:defRPr/>
            </a:pPr>
            <a:r>
              <a:rPr lang="en-US" dirty="0" smtClean="0">
                <a:solidFill>
                  <a:srgbClr val="7030A0"/>
                </a:solidFill>
              </a:rPr>
              <a:t>Similar to other third world cities, inadequate development in urban infrastructure </a:t>
            </a:r>
          </a:p>
          <a:p>
            <a:pPr marL="405994" indent="-405994">
              <a:defRPr/>
            </a:pPr>
            <a:r>
              <a:rPr lang="en-US" dirty="0" smtClean="0">
                <a:solidFill>
                  <a:srgbClr val="7030A0"/>
                </a:solidFill>
              </a:rPr>
              <a:t>Two urban problems</a:t>
            </a:r>
          </a:p>
          <a:p>
            <a:pPr marL="879653" lvl="1" indent="-338328">
              <a:defRPr/>
            </a:pPr>
            <a:r>
              <a:rPr lang="en-US" dirty="0" smtClean="0"/>
              <a:t>Housing quality and quantity</a:t>
            </a:r>
          </a:p>
          <a:p>
            <a:pPr marL="879653" lvl="1" indent="-338328">
              <a:defRPr/>
            </a:pPr>
            <a:r>
              <a:rPr lang="en-US" dirty="0" smtClean="0"/>
              <a:t>Informa</a:t>
            </a:r>
            <a:r>
              <a:rPr lang="en-US" dirty="0"/>
              <a:t>l</a:t>
            </a:r>
            <a:r>
              <a:rPr lang="en-US" dirty="0" smtClean="0"/>
              <a:t> economy</a:t>
            </a:r>
            <a:endParaRPr lang="en-US" dirty="0"/>
          </a:p>
        </p:txBody>
      </p:sp>
      <p:sp>
        <p:nvSpPr>
          <p:cNvPr id="43011" name="Slide Number Placeholder 2"/>
          <p:cNvSpPr>
            <a:spLocks noGrp="1"/>
          </p:cNvSpPr>
          <p:nvPr>
            <p:ph type="sldNum" sz="quarter" idx="12"/>
          </p:nvPr>
        </p:nvSpPr>
        <p:spPr>
          <a:noFill/>
        </p:spPr>
        <p:txBody>
          <a:bodyPr/>
          <a:lstStyle/>
          <a:p>
            <a:fld id="{E892F57D-AA6F-4333-A354-C5CFCD06A52F}" type="slidenum">
              <a:rPr lang="en-US" smtClean="0"/>
              <a:pPr/>
              <a:t>13</a:t>
            </a:fld>
            <a:endParaRPr lang="en-US" smtClean="0"/>
          </a:p>
        </p:txBody>
      </p:sp>
      <p:pic>
        <p:nvPicPr>
          <p:cNvPr id="5122" name="Picture 2" descr="http://www.capetown.dj/people/CapeFlats/IMG_1226.JPG">
            <a:hlinkClick r:id="rId3"/>
          </p:cNvPr>
          <p:cNvPicPr>
            <a:picLocks noChangeAspect="1" noChangeArrowheads="1"/>
          </p:cNvPicPr>
          <p:nvPr/>
        </p:nvPicPr>
        <p:blipFill>
          <a:blip r:embed="rId4" cstate="print">
            <a:extLst/>
          </a:blip>
          <a:srcRect/>
          <a:stretch>
            <a:fillRect/>
          </a:stretch>
        </p:blipFill>
        <p:spPr bwMode="auto">
          <a:xfrm>
            <a:off x="7363713" y="4708103"/>
            <a:ext cx="3403229" cy="2553866"/>
          </a:xfrm>
          <a:prstGeom prst="ellipse">
            <a:avLst/>
          </a:prstGeom>
          <a:ln>
            <a:noFill/>
          </a:ln>
          <a:effectLst>
            <a:softEdge rad="112500"/>
          </a:effectLst>
          <a:extLst/>
        </p:spPr>
      </p:pic>
      <p:pic>
        <p:nvPicPr>
          <p:cNvPr id="5124" name="Picture 4" descr="http://www.eatingbitterness.com/wp-content/uploads/2012/03/tianjin-nut-seller.jpg">
            <a:hlinkClick r:id="rId5"/>
          </p:cNvPr>
          <p:cNvPicPr>
            <a:picLocks noChangeAspect="1" noChangeArrowheads="1"/>
          </p:cNvPicPr>
          <p:nvPr/>
        </p:nvPicPr>
        <p:blipFill>
          <a:blip r:embed="rId6" cstate="print">
            <a:extLst/>
          </a:blip>
          <a:srcRect/>
          <a:stretch>
            <a:fillRect/>
          </a:stretch>
        </p:blipFill>
        <p:spPr bwMode="auto">
          <a:xfrm>
            <a:off x="4477271" y="5167315"/>
            <a:ext cx="3594001" cy="2697026"/>
          </a:xfrm>
          <a:prstGeom prst="ellipse">
            <a:avLst/>
          </a:prstGeom>
          <a:ln>
            <a:noFill/>
          </a:ln>
          <a:effectLst>
            <a:softEdge rad="112500"/>
          </a:effectLs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marL="342900" indent="-342900"/>
            <a:r>
              <a:rPr lang="en-US" smtClean="0"/>
              <a:t>Housing Quality and Quantity in Chinese Cities</a:t>
            </a:r>
          </a:p>
        </p:txBody>
      </p:sp>
      <p:sp>
        <p:nvSpPr>
          <p:cNvPr id="10243" name="Rectangle 3"/>
          <p:cNvSpPr>
            <a:spLocks noGrp="1" noChangeArrowheads="1"/>
          </p:cNvSpPr>
          <p:nvPr>
            <p:ph idx="1"/>
          </p:nvPr>
        </p:nvSpPr>
        <p:spPr/>
        <p:txBody>
          <a:bodyPr/>
          <a:lstStyle/>
          <a:p>
            <a:pPr marL="404813" lvl="1" indent="-404813">
              <a:buClr>
                <a:schemeClr val="bg2"/>
              </a:buClr>
              <a:buFont typeface="Wingdings" pitchFamily="2" charset="2"/>
              <a:buChar char="p"/>
            </a:pPr>
            <a:r>
              <a:rPr lang="en-US" dirty="0" smtClean="0">
                <a:solidFill>
                  <a:srgbClr val="7030A0"/>
                </a:solidFill>
              </a:rPr>
              <a:t>Inadequate housing and low housing quality </a:t>
            </a:r>
            <a:r>
              <a:rPr lang="en-US" altLang="zh-CN" dirty="0" smtClean="0">
                <a:solidFill>
                  <a:srgbClr val="7030A0"/>
                </a:solidFill>
                <a:ea typeface="宋体" pitchFamily="2" charset="-122"/>
              </a:rPr>
              <a:t>in 2005 and 2010 </a:t>
            </a:r>
            <a:endParaRPr lang="en-US" dirty="0" smtClean="0">
              <a:solidFill>
                <a:srgbClr val="7030A0"/>
              </a:solidFill>
            </a:endParaRPr>
          </a:p>
          <a:p>
            <a:pPr marL="404813" lvl="1" indent="-404813"/>
            <a:r>
              <a:rPr lang="en-US" altLang="zh-CN" sz="2200" dirty="0" smtClean="0">
                <a:ea typeface="宋体" pitchFamily="2" charset="-122"/>
              </a:rPr>
              <a:t>Floor space per person: 27.51 to 32.74 square meters</a:t>
            </a:r>
          </a:p>
          <a:p>
            <a:pPr marL="404813" lvl="1" indent="-404813"/>
            <a:r>
              <a:rPr lang="en-US" altLang="zh-CN" sz="2200" dirty="0" smtClean="0">
                <a:ea typeface="宋体" pitchFamily="2" charset="-122"/>
              </a:rPr>
              <a:t>Share of households with floor space less than 8 square meters per person: 8.05% to 6.82%</a:t>
            </a:r>
          </a:p>
          <a:p>
            <a:pPr marL="404813" lvl="1" indent="-404813"/>
            <a:r>
              <a:rPr lang="en-US" altLang="zh-CN" sz="2200" dirty="0" smtClean="0">
                <a:ea typeface="宋体" pitchFamily="2" charset="-122"/>
              </a:rPr>
              <a:t>Share of households lived in housing units without kitchen: 9.49% to 9.97%</a:t>
            </a:r>
          </a:p>
          <a:p>
            <a:pPr marL="404813" lvl="1" indent="-404813"/>
            <a:r>
              <a:rPr lang="en-US" altLang="zh-CN" sz="2200" dirty="0" smtClean="0">
                <a:ea typeface="宋体" pitchFamily="2" charset="-122"/>
              </a:rPr>
              <a:t>Households without toilet: 15.13% to 15.63%</a:t>
            </a:r>
          </a:p>
          <a:p>
            <a:pPr marL="404813" lvl="1" indent="-404813"/>
            <a:r>
              <a:rPr lang="en-US" altLang="zh-CN" sz="2200" dirty="0" smtClean="0">
                <a:ea typeface="宋体" pitchFamily="2" charset="-122"/>
              </a:rPr>
              <a:t>Households without piped water: 13.73% to 13.35%</a:t>
            </a:r>
          </a:p>
          <a:p>
            <a:pPr marL="404813" lvl="1" indent="-404813"/>
            <a:endParaRPr lang="en-US" altLang="zh-CN" sz="2200" dirty="0" smtClean="0">
              <a:ea typeface="宋体" pitchFamily="2" charset="-122"/>
            </a:endParaRPr>
          </a:p>
          <a:p>
            <a:r>
              <a:rPr lang="en-US" altLang="zh-CN" sz="2400" dirty="0" smtClean="0">
                <a:solidFill>
                  <a:srgbClr val="7030A0"/>
                </a:solidFill>
                <a:ea typeface="宋体" pitchFamily="2" charset="-122"/>
              </a:rPr>
              <a:t>Much worse housing condition for temporary population</a:t>
            </a:r>
          </a:p>
          <a:p>
            <a:r>
              <a:rPr lang="en-US" altLang="zh-CN" sz="2400" dirty="0" smtClean="0">
                <a:ea typeface="宋体" pitchFamily="2" charset="-122"/>
              </a:rPr>
              <a:t>Differing from the developing world countries, the squatting problem in not widespread in Chinese cities</a:t>
            </a:r>
          </a:p>
        </p:txBody>
      </p:sp>
      <p:sp>
        <p:nvSpPr>
          <p:cNvPr id="44035" name="Slide Number Placeholder 6"/>
          <p:cNvSpPr>
            <a:spLocks noGrp="1"/>
          </p:cNvSpPr>
          <p:nvPr>
            <p:ph type="sldNum" sz="quarter" idx="12"/>
          </p:nvPr>
        </p:nvSpPr>
        <p:spPr>
          <a:noFill/>
        </p:spPr>
        <p:txBody>
          <a:bodyPr/>
          <a:lstStyle/>
          <a:p>
            <a:fld id="{2350C923-5132-4511-ABB8-65080C7E9815}" type="slidenum">
              <a:rPr lang="zh-CN" altLang="en-US" sz="2700" smtClean="0">
                <a:latin typeface="Times New Roman" pitchFamily="18" charset="0"/>
                <a:ea typeface="宋体" pitchFamily="2" charset="-122"/>
              </a:rPr>
              <a:pPr/>
              <a:t>14</a:t>
            </a:fld>
            <a:endParaRPr lang="en-US" altLang="zh-CN" sz="2700" smtClean="0">
              <a:latin typeface="Times New Roman" pitchFamily="18" charset="0"/>
              <a:ea typeface="宋体" pitchFamily="2" charset="-122"/>
            </a:endParaRPr>
          </a:p>
        </p:txBody>
      </p:sp>
      <p:pic>
        <p:nvPicPr>
          <p:cNvPr id="44036" name="Picture 2" descr="http://getrealphilippines.com/blog/wp-content/uploads/2011/07/squatters.jpg">
            <a:hlinkClick r:id="rId3"/>
          </p:cNvPr>
          <p:cNvPicPr>
            <a:picLocks noChangeAspect="1" noChangeArrowheads="1"/>
          </p:cNvPicPr>
          <p:nvPr/>
        </p:nvPicPr>
        <p:blipFill>
          <a:blip r:embed="rId4" cstate="print"/>
          <a:srcRect/>
          <a:stretch>
            <a:fillRect/>
          </a:stretch>
        </p:blipFill>
        <p:spPr bwMode="auto">
          <a:xfrm>
            <a:off x="5845423" y="5923086"/>
            <a:ext cx="2088232" cy="2073114"/>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r>
              <a:rPr lang="en-US" sz="2800" smtClean="0"/>
              <a:t>Housing Tenure of the Temporary Population by Occupation in Chinese Cities 2010 (thousand)</a:t>
            </a:r>
          </a:p>
        </p:txBody>
      </p:sp>
      <p:sp>
        <p:nvSpPr>
          <p:cNvPr id="10" name="Content Placeholder 9"/>
          <p:cNvSpPr>
            <a:spLocks noGrp="1"/>
          </p:cNvSpPr>
          <p:nvPr>
            <p:ph idx="1"/>
          </p:nvPr>
        </p:nvSpPr>
        <p:spPr>
          <a:xfrm>
            <a:off x="550863" y="5507038"/>
            <a:ext cx="6311900" cy="2016125"/>
          </a:xfrm>
        </p:spPr>
        <p:txBody>
          <a:bodyPr/>
          <a:lstStyle/>
          <a:p>
            <a:pPr marL="405994" indent="-405994">
              <a:defRPr/>
            </a:pPr>
            <a:r>
              <a:rPr lang="en-US" sz="2400" dirty="0"/>
              <a:t>53.57</a:t>
            </a:r>
            <a:r>
              <a:rPr lang="en-US" sz="2400" dirty="0" smtClean="0"/>
              <a:t>% </a:t>
            </a:r>
            <a:r>
              <a:rPr lang="en-US" sz="2400" dirty="0"/>
              <a:t>in rented </a:t>
            </a:r>
            <a:r>
              <a:rPr lang="en-US" sz="2400" dirty="0" smtClean="0"/>
              <a:t>accommodation </a:t>
            </a:r>
          </a:p>
          <a:p>
            <a:pPr marL="405994" indent="-405994">
              <a:defRPr/>
            </a:pPr>
            <a:r>
              <a:rPr lang="en-US" sz="2400" dirty="0" smtClean="0">
                <a:solidFill>
                  <a:srgbClr val="C00000"/>
                </a:solidFill>
              </a:rPr>
              <a:t>24.81</a:t>
            </a:r>
            <a:r>
              <a:rPr lang="en-US" sz="2400" dirty="0">
                <a:solidFill>
                  <a:srgbClr val="C00000"/>
                </a:solidFill>
              </a:rPr>
              <a:t>% lived in company </a:t>
            </a:r>
            <a:r>
              <a:rPr lang="en-US" sz="2400" dirty="0" smtClean="0">
                <a:solidFill>
                  <a:srgbClr val="C00000"/>
                </a:solidFill>
              </a:rPr>
              <a:t>quarters</a:t>
            </a:r>
          </a:p>
          <a:p>
            <a:pPr marL="405994" indent="-405994">
              <a:defRPr/>
            </a:pPr>
            <a:r>
              <a:rPr lang="en-US" sz="2400" dirty="0" smtClean="0">
                <a:solidFill>
                  <a:srgbClr val="C00000"/>
                </a:solidFill>
              </a:rPr>
              <a:t>7.71</a:t>
            </a:r>
            <a:r>
              <a:rPr lang="en-US" sz="2400" dirty="0">
                <a:solidFill>
                  <a:srgbClr val="C00000"/>
                </a:solidFill>
              </a:rPr>
              <a:t>% in construction sites </a:t>
            </a:r>
          </a:p>
          <a:p>
            <a:pPr marL="405994" indent="-405994">
              <a:defRPr/>
            </a:pPr>
            <a:r>
              <a:rPr lang="en-US" sz="2400" dirty="0" smtClean="0"/>
              <a:t>7.28</a:t>
            </a:r>
            <a:r>
              <a:rPr lang="en-US" sz="2400" dirty="0"/>
              <a:t>% </a:t>
            </a:r>
            <a:r>
              <a:rPr lang="en-US" sz="2400" dirty="0" smtClean="0"/>
              <a:t>in local households </a:t>
            </a:r>
            <a:endParaRPr lang="en-US" sz="2400" dirty="0"/>
          </a:p>
        </p:txBody>
      </p:sp>
      <p:sp>
        <p:nvSpPr>
          <p:cNvPr id="46083" name="Slide Number Placeholder 3"/>
          <p:cNvSpPr>
            <a:spLocks noGrp="1"/>
          </p:cNvSpPr>
          <p:nvPr>
            <p:ph type="sldNum" sz="quarter" idx="12"/>
          </p:nvPr>
        </p:nvSpPr>
        <p:spPr>
          <a:noFill/>
        </p:spPr>
        <p:txBody>
          <a:bodyPr/>
          <a:lstStyle/>
          <a:p>
            <a:fld id="{22058354-D0C6-4AE4-92AC-39C4E651B8BE}" type="slidenum">
              <a:rPr lang="en-US" smtClean="0"/>
              <a:pPr/>
              <a:t>15</a:t>
            </a:fld>
            <a:endParaRPr lang="en-US" smtClean="0"/>
          </a:p>
        </p:txBody>
      </p:sp>
      <p:pic>
        <p:nvPicPr>
          <p:cNvPr id="46084" name="Picture 2"/>
          <p:cNvPicPr>
            <a:picLocks noChangeAspect="1" noChangeArrowheads="1"/>
          </p:cNvPicPr>
          <p:nvPr/>
        </p:nvPicPr>
        <p:blipFill>
          <a:blip r:embed="rId2" cstate="print"/>
          <a:srcRect/>
          <a:stretch>
            <a:fillRect/>
          </a:stretch>
        </p:blipFill>
        <p:spPr bwMode="auto">
          <a:xfrm>
            <a:off x="517525" y="1755775"/>
            <a:ext cx="10166350" cy="2879725"/>
          </a:xfrm>
          <a:prstGeom prst="rect">
            <a:avLst/>
          </a:prstGeom>
          <a:noFill/>
          <a:ln w="9525">
            <a:noFill/>
            <a:miter lim="800000"/>
            <a:headEnd/>
            <a:tailEnd/>
          </a:ln>
        </p:spPr>
      </p:pic>
      <p:sp>
        <p:nvSpPr>
          <p:cNvPr id="46085" name="TextBox 10"/>
          <p:cNvSpPr txBox="1">
            <a:spLocks noChangeArrowheads="1"/>
          </p:cNvSpPr>
          <p:nvPr/>
        </p:nvSpPr>
        <p:spPr bwMode="auto">
          <a:xfrm>
            <a:off x="517525" y="4779963"/>
            <a:ext cx="8874125" cy="369887"/>
          </a:xfrm>
          <a:prstGeom prst="rect">
            <a:avLst/>
          </a:prstGeom>
          <a:noFill/>
          <a:ln w="9525">
            <a:noFill/>
            <a:miter lim="800000"/>
            <a:headEnd/>
            <a:tailEnd/>
          </a:ln>
        </p:spPr>
        <p:txBody>
          <a:bodyPr wrap="none">
            <a:spAutoFit/>
          </a:bodyPr>
          <a:lstStyle/>
          <a:p>
            <a:r>
              <a:rPr lang="en-US"/>
              <a:t>Data source: Administration Bureau of Household Registration (2010: 4-5)</a:t>
            </a:r>
          </a:p>
        </p:txBody>
      </p:sp>
      <p:pic>
        <p:nvPicPr>
          <p:cNvPr id="46086" name="Picture 4" descr="http://t1.gstatic.com/images?q=tbn:ANd9GcRwGxpPMqngJAAuHgXwUlVEZNQxcFRl3ubeEaybZeFFVDmxAVCU">
            <a:hlinkClick r:id="rId3"/>
          </p:cNvPr>
          <p:cNvPicPr>
            <a:picLocks noChangeAspect="1" noChangeArrowheads="1"/>
          </p:cNvPicPr>
          <p:nvPr/>
        </p:nvPicPr>
        <p:blipFill>
          <a:blip r:embed="rId4" cstate="print"/>
          <a:srcRect/>
          <a:stretch>
            <a:fillRect/>
          </a:stretch>
        </p:blipFill>
        <p:spPr bwMode="auto">
          <a:xfrm>
            <a:off x="6708775" y="5427663"/>
            <a:ext cx="3690938" cy="246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r>
              <a:rPr lang="en-US" smtClean="0"/>
              <a:t>Informal Economy in Chinese Cities</a:t>
            </a:r>
          </a:p>
        </p:txBody>
      </p:sp>
      <p:sp>
        <p:nvSpPr>
          <p:cNvPr id="3" name="Content Placeholder 2"/>
          <p:cNvSpPr>
            <a:spLocks noGrp="1"/>
          </p:cNvSpPr>
          <p:nvPr>
            <p:ph idx="1"/>
          </p:nvPr>
        </p:nvSpPr>
        <p:spPr/>
        <p:txBody>
          <a:bodyPr/>
          <a:lstStyle/>
          <a:p>
            <a:pPr eaLnBrk="1" hangingPunct="1"/>
            <a:r>
              <a:rPr lang="en-US" altLang="zh-TW" dirty="0" smtClean="0">
                <a:solidFill>
                  <a:srgbClr val="7030A0"/>
                </a:solidFill>
                <a:ea typeface="新細明體" pitchFamily="18" charset="-120"/>
              </a:rPr>
              <a:t>Rapid growth in temporary migrants</a:t>
            </a:r>
          </a:p>
          <a:p>
            <a:pPr eaLnBrk="1" hangingPunct="1"/>
            <a:r>
              <a:rPr lang="en-US" altLang="zh-TW" dirty="0" smtClean="0">
                <a:solidFill>
                  <a:srgbClr val="7030A0"/>
                </a:solidFill>
                <a:ea typeface="新細明體" pitchFamily="18" charset="-120"/>
              </a:rPr>
              <a:t>Problems of unemployment </a:t>
            </a:r>
          </a:p>
          <a:p>
            <a:pPr lvl="1" eaLnBrk="1" hangingPunct="1"/>
            <a:r>
              <a:rPr lang="en-US" altLang="zh-TW" dirty="0" smtClean="0">
                <a:ea typeface="新細明體" pitchFamily="18" charset="-120"/>
              </a:rPr>
              <a:t>education attainment, technical skill, …</a:t>
            </a:r>
          </a:p>
          <a:p>
            <a:pPr eaLnBrk="1" hangingPunct="1"/>
            <a:r>
              <a:rPr lang="en-US" altLang="zh-TW" dirty="0" smtClean="0">
                <a:solidFill>
                  <a:srgbClr val="7030A0"/>
                </a:solidFill>
                <a:ea typeface="新細明體" pitchFamily="18" charset="-120"/>
              </a:rPr>
              <a:t>Informal economy</a:t>
            </a:r>
          </a:p>
          <a:p>
            <a:pPr lvl="1" eaLnBrk="1" hangingPunct="1"/>
            <a:r>
              <a:rPr lang="en-US" altLang="zh-TW" dirty="0" smtClean="0">
                <a:ea typeface="新細明體" pitchFamily="18" charset="-120"/>
              </a:rPr>
              <a:t>Provide services to local residents, not attractive for local residents</a:t>
            </a:r>
          </a:p>
          <a:p>
            <a:pPr eaLnBrk="1" hangingPunct="1"/>
            <a:r>
              <a:rPr lang="en-GB" altLang="zh-TW" dirty="0" smtClean="0">
                <a:solidFill>
                  <a:srgbClr val="7030A0"/>
                </a:solidFill>
                <a:ea typeface="新細明體" pitchFamily="18" charset="-120"/>
              </a:rPr>
              <a:t>Poverty and social problems</a:t>
            </a:r>
          </a:p>
          <a:p>
            <a:pPr lvl="1" eaLnBrk="1" hangingPunct="1"/>
            <a:r>
              <a:rPr lang="en-GB" altLang="zh-TW" dirty="0" smtClean="0">
                <a:ea typeface="新細明體" pitchFamily="18" charset="-120"/>
              </a:rPr>
              <a:t>Low income, poor working environment, …</a:t>
            </a:r>
          </a:p>
          <a:p>
            <a:endParaRPr lang="en-US" dirty="0" smtClean="0"/>
          </a:p>
        </p:txBody>
      </p:sp>
      <p:sp>
        <p:nvSpPr>
          <p:cNvPr id="47107" name="Slide Number Placeholder 3"/>
          <p:cNvSpPr>
            <a:spLocks noGrp="1"/>
          </p:cNvSpPr>
          <p:nvPr>
            <p:ph type="sldNum" sz="quarter" idx="12"/>
          </p:nvPr>
        </p:nvSpPr>
        <p:spPr>
          <a:noFill/>
        </p:spPr>
        <p:txBody>
          <a:bodyPr/>
          <a:lstStyle/>
          <a:p>
            <a:fld id="{BCD3B8C8-EE67-4F4C-BC4C-D2746B8D03EC}" type="slidenum">
              <a:rPr lang="en-US" smtClean="0"/>
              <a:pPr/>
              <a:t>16</a:t>
            </a:fld>
            <a:endParaRPr lang="en-US" smtClean="0"/>
          </a:p>
        </p:txBody>
      </p:sp>
      <p:pic>
        <p:nvPicPr>
          <p:cNvPr id="1026" name="Picture 2" descr="http://www.dw.de/image/0,,16083002_303,00.jpg">
            <a:hlinkClick r:id="rId3"/>
          </p:cNvPr>
          <p:cNvPicPr>
            <a:picLocks noChangeAspect="1" noChangeArrowheads="1"/>
          </p:cNvPicPr>
          <p:nvPr/>
        </p:nvPicPr>
        <p:blipFill>
          <a:blip r:embed="rId4" cstate="print">
            <a:extLst/>
          </a:blip>
          <a:srcRect/>
          <a:stretch>
            <a:fillRect/>
          </a:stretch>
        </p:blipFill>
        <p:spPr bwMode="auto">
          <a:xfrm>
            <a:off x="2028999" y="6004247"/>
            <a:ext cx="3085377" cy="1736627"/>
          </a:xfrm>
          <a:prstGeom prst="ellipse">
            <a:avLst/>
          </a:prstGeom>
          <a:ln>
            <a:noFill/>
          </a:ln>
          <a:effectLst>
            <a:softEdge rad="112500"/>
          </a:effectLst>
          <a:extLst/>
        </p:spPr>
      </p:pic>
      <p:pic>
        <p:nvPicPr>
          <p:cNvPr id="1028" name="Picture 4" descr="http://us.cdn4.123rf.com/168nwm/ecosnap/ecosnap1203/ecosnap120300149/12689926-hohot-inner-mongolia-northern-china-june-29-2008--a-chinese-man-selling-his-fresh-produce-on-a-stree.jpg">
            <a:hlinkClick r:id="rId5"/>
          </p:cNvPr>
          <p:cNvPicPr>
            <a:picLocks noChangeAspect="1" noChangeArrowheads="1"/>
          </p:cNvPicPr>
          <p:nvPr/>
        </p:nvPicPr>
        <p:blipFill>
          <a:blip r:embed="rId6" cstate="print">
            <a:extLst/>
          </a:blip>
          <a:srcRect/>
          <a:stretch>
            <a:fillRect/>
          </a:stretch>
        </p:blipFill>
        <p:spPr bwMode="auto">
          <a:xfrm>
            <a:off x="5989438" y="5548262"/>
            <a:ext cx="3592647" cy="2416485"/>
          </a:xfrm>
          <a:prstGeom prst="ellipse">
            <a:avLst/>
          </a:prstGeom>
          <a:ln>
            <a:noFill/>
          </a:ln>
          <a:effectLst>
            <a:softEdge rad="112500"/>
          </a:effectLst>
          <a:extLst/>
        </p:spPr>
      </p:pic>
      <p:pic>
        <p:nvPicPr>
          <p:cNvPr id="1030" name="Picture 6" descr="http://static.squarespace.com/static/5005d022e4b046f04f5a31f3/501576d684ae549dc66ab16f/501576d8c4aa0c0d032874b5/1343583960717/chinese1.jpg">
            <a:hlinkClick r:id="rId7"/>
          </p:cNvPr>
          <p:cNvPicPr>
            <a:picLocks noChangeAspect="1" noChangeArrowheads="1"/>
          </p:cNvPicPr>
          <p:nvPr/>
        </p:nvPicPr>
        <p:blipFill rotWithShape="1">
          <a:blip r:embed="rId8" cstate="print">
            <a:extLst/>
          </a:blip>
          <a:srcRect l="24730" t="9169" r="3304"/>
          <a:stretch/>
        </p:blipFill>
        <p:spPr bwMode="auto">
          <a:xfrm>
            <a:off x="7907505" y="1683767"/>
            <a:ext cx="2649987" cy="2229771"/>
          </a:xfrm>
          <a:prstGeom prst="ellipse">
            <a:avLst/>
          </a:prstGeom>
          <a:ln>
            <a:noFill/>
          </a:ln>
          <a:effectLst>
            <a:softEdge rad="112500"/>
          </a:effectLs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r>
              <a:rPr lang="en-US" altLang="zh-CN" smtClean="0">
                <a:ea typeface="宋体" pitchFamily="2" charset="-122"/>
              </a:rPr>
              <a:t>Reflection</a:t>
            </a:r>
            <a:br>
              <a:rPr lang="en-US" altLang="zh-CN" smtClean="0">
                <a:ea typeface="宋体" pitchFamily="2" charset="-122"/>
              </a:rPr>
            </a:br>
            <a:r>
              <a:rPr lang="en-US" altLang="zh-CN" smtClean="0">
                <a:ea typeface="宋体" pitchFamily="2" charset="-122"/>
              </a:rPr>
              <a:t> Urbanization Process in China</a:t>
            </a:r>
          </a:p>
        </p:txBody>
      </p:sp>
      <p:sp>
        <p:nvSpPr>
          <p:cNvPr id="23557" name="Rectangle 3"/>
          <p:cNvSpPr>
            <a:spLocks noGrp="1" noChangeArrowheads="1"/>
          </p:cNvSpPr>
          <p:nvPr>
            <p:ph idx="1"/>
          </p:nvPr>
        </p:nvSpPr>
        <p:spPr/>
        <p:txBody>
          <a:bodyPr/>
          <a:lstStyle/>
          <a:p>
            <a:r>
              <a:rPr lang="en-US" altLang="zh-CN" dirty="0" smtClean="0">
                <a:solidFill>
                  <a:srgbClr val="7030A0"/>
                </a:solidFill>
                <a:ea typeface="宋体" pitchFamily="2" charset="-122"/>
              </a:rPr>
              <a:t>Urbanization means </a:t>
            </a:r>
          </a:p>
          <a:p>
            <a:pPr lvl="1"/>
            <a:r>
              <a:rPr lang="en-US" altLang="zh-CN" dirty="0" smtClean="0">
                <a:ea typeface="宋体" pitchFamily="2" charset="-122"/>
              </a:rPr>
              <a:t>not only </a:t>
            </a:r>
            <a:r>
              <a:rPr lang="en-US" dirty="0" smtClean="0"/>
              <a:t>population shift from rural to urban areas and the employment shift from farming to industries and services </a:t>
            </a:r>
            <a:endParaRPr lang="en-US" altLang="zh-CN" dirty="0" smtClean="0">
              <a:ea typeface="宋体" pitchFamily="2" charset="-122"/>
            </a:endParaRPr>
          </a:p>
          <a:p>
            <a:pPr lvl="1"/>
            <a:r>
              <a:rPr lang="en-US" altLang="zh-CN" dirty="0" smtClean="0">
                <a:ea typeface="宋体" pitchFamily="2" charset="-122"/>
              </a:rPr>
              <a:t>but also improving qualities of urban life </a:t>
            </a:r>
          </a:p>
          <a:p>
            <a:pPr lvl="2"/>
            <a:r>
              <a:rPr lang="en-US" altLang="zh-CN" dirty="0" smtClean="0">
                <a:ea typeface="宋体" pitchFamily="2" charset="-122"/>
              </a:rPr>
              <a:t>Including decent housing and working conditions, quality facilities, services and environment</a:t>
            </a:r>
          </a:p>
          <a:p>
            <a:pPr lvl="2"/>
            <a:endParaRPr lang="en-US" altLang="zh-CN" dirty="0" smtClean="0">
              <a:ea typeface="宋体" pitchFamily="2" charset="-122"/>
            </a:endParaRPr>
          </a:p>
          <a:p>
            <a:r>
              <a:rPr lang="en-US" altLang="zh-CN" dirty="0" smtClean="0">
                <a:solidFill>
                  <a:srgbClr val="7030A0"/>
                </a:solidFill>
                <a:ea typeface="宋体" pitchFamily="2" charset="-122"/>
              </a:rPr>
              <a:t>To have a better understanding on </a:t>
            </a:r>
            <a:r>
              <a:rPr lang="en-US" dirty="0" smtClean="0">
                <a:solidFill>
                  <a:srgbClr val="7030A0"/>
                </a:solidFill>
              </a:rPr>
              <a:t>the emergence of urban problem in Chinese cities</a:t>
            </a:r>
            <a:endParaRPr lang="en-US" dirty="0">
              <a:solidFill>
                <a:srgbClr val="7030A0"/>
              </a:solidFill>
              <a:ea typeface="宋体" pitchFamily="2" charset="-122"/>
            </a:endParaRPr>
          </a:p>
          <a:p>
            <a:pPr lvl="1"/>
            <a:r>
              <a:rPr lang="en-US" altLang="zh-CN" dirty="0" smtClean="0">
                <a:solidFill>
                  <a:srgbClr val="7030A0"/>
                </a:solidFill>
                <a:ea typeface="宋体" pitchFamily="2" charset="-122"/>
              </a:rPr>
              <a:t>it is important to examine the institutional basis and the pull and push factors of rural-urban migration</a:t>
            </a:r>
          </a:p>
        </p:txBody>
      </p:sp>
      <p:sp>
        <p:nvSpPr>
          <p:cNvPr id="49155" name="Slide Number Placeholder 5"/>
          <p:cNvSpPr>
            <a:spLocks noGrp="1"/>
          </p:cNvSpPr>
          <p:nvPr>
            <p:ph type="sldNum" sz="quarter" idx="12"/>
          </p:nvPr>
        </p:nvSpPr>
        <p:spPr>
          <a:noFill/>
        </p:spPr>
        <p:txBody>
          <a:bodyPr/>
          <a:lstStyle/>
          <a:p>
            <a:fld id="{5213D9E9-9D61-4BBF-9A0E-29401149D45D}" type="slidenum">
              <a:rPr lang="zh-CN" altLang="en-US" sz="2700" smtClean="0">
                <a:latin typeface="Times New Roman" pitchFamily="18" charset="0"/>
                <a:ea typeface="宋体" pitchFamily="2" charset="-122"/>
              </a:rPr>
              <a:pPr/>
              <a:t>17</a:t>
            </a:fld>
            <a:endParaRPr lang="en-US" altLang="zh-CN" sz="2700" smtClean="0">
              <a:latin typeface="Times New Roman" pitchFamily="18" charset="0"/>
              <a:ea typeface="宋体" pitchFamily="2" charset="-122"/>
            </a:endParaRPr>
          </a:p>
        </p:txBody>
      </p:sp>
      <p:grpSp>
        <p:nvGrpSpPr>
          <p:cNvPr id="49157" name="Group 5"/>
          <p:cNvGrpSpPr>
            <a:grpSpLocks/>
          </p:cNvGrpSpPr>
          <p:nvPr/>
        </p:nvGrpSpPr>
        <p:grpSpPr bwMode="auto">
          <a:xfrm>
            <a:off x="1236663" y="6750050"/>
            <a:ext cx="8027987" cy="1095375"/>
            <a:chOff x="1154187" y="5991622"/>
            <a:chExt cx="8619834" cy="1253404"/>
          </a:xfrm>
        </p:grpSpPr>
        <p:pic>
          <p:nvPicPr>
            <p:cNvPr id="49158" name="Picture 2" descr="http://blogs.swa-jkt.com/swa/10678/files/2013/03/pushpullenglisch_h600.jpg">
              <a:hlinkClick r:id="rId3"/>
            </p:cNvPr>
            <p:cNvPicPr>
              <a:picLocks noChangeAspect="1" noChangeArrowheads="1"/>
            </p:cNvPicPr>
            <p:nvPr/>
          </p:nvPicPr>
          <p:blipFill>
            <a:blip r:embed="rId4" cstate="print"/>
            <a:srcRect l="15947" r="15990" b="81174"/>
            <a:stretch>
              <a:fillRect/>
            </a:stretch>
          </p:blipFill>
          <p:spPr bwMode="auto">
            <a:xfrm>
              <a:off x="2863201" y="6019615"/>
              <a:ext cx="5184576" cy="1152128"/>
            </a:xfrm>
            <a:prstGeom prst="rect">
              <a:avLst/>
            </a:prstGeom>
            <a:noFill/>
            <a:ln w="9525">
              <a:noFill/>
              <a:miter lim="800000"/>
              <a:headEnd/>
              <a:tailEnd/>
            </a:ln>
          </p:spPr>
        </p:pic>
        <p:pic>
          <p:nvPicPr>
            <p:cNvPr id="8" name="Picture 4" descr="http://t2.gstatic.com/images?q=tbn:ANd9GcQPIN_Ew9EjLiG2i_23kWwgeivCCAbNkV8RGfMr88wtAA3D4uFY">
              <a:hlinkClick r:id="rId5"/>
            </p:cNvPr>
            <p:cNvPicPr>
              <a:picLocks noChangeAspect="1" noChangeArrowheads="1"/>
            </p:cNvPicPr>
            <p:nvPr/>
          </p:nvPicPr>
          <p:blipFill>
            <a:blip r:embed="rId6" cstate="print">
              <a:extLst/>
            </a:blip>
            <a:srcRect/>
            <a:stretch>
              <a:fillRect/>
            </a:stretch>
          </p:blipFill>
          <p:spPr bwMode="auto">
            <a:xfrm>
              <a:off x="1154187" y="6019615"/>
              <a:ext cx="1705273" cy="1181396"/>
            </a:xfrm>
            <a:prstGeom prst="ellipse">
              <a:avLst/>
            </a:prstGeom>
            <a:ln>
              <a:noFill/>
            </a:ln>
            <a:effectLst>
              <a:softEdge rad="112500"/>
            </a:effectLst>
            <a:extLst/>
          </p:spPr>
        </p:pic>
        <p:pic>
          <p:nvPicPr>
            <p:cNvPr id="9" name="Picture 6" descr="http://t0.gstatic.com/images?q=tbn:ANd9GcQ1UHq9-sYtCWYnoxcqB-vv98sw8orH98JLKKZoXvLPhNDLlRDJ">
              <a:hlinkClick r:id="rId7"/>
            </p:cNvPr>
            <p:cNvPicPr>
              <a:picLocks noChangeAspect="1" noChangeArrowheads="1"/>
            </p:cNvPicPr>
            <p:nvPr/>
          </p:nvPicPr>
          <p:blipFill>
            <a:blip r:embed="rId8" cstate="print">
              <a:extLst/>
            </a:blip>
            <a:srcRect/>
            <a:stretch>
              <a:fillRect/>
            </a:stretch>
          </p:blipFill>
          <p:spPr bwMode="auto">
            <a:xfrm>
              <a:off x="8047776" y="5991622"/>
              <a:ext cx="1726245" cy="1253404"/>
            </a:xfrm>
            <a:prstGeom prst="ellipse">
              <a:avLst/>
            </a:prstGeom>
            <a:ln>
              <a:noFill/>
            </a:ln>
            <a:effectLst>
              <a:softEdge rad="112500"/>
            </a:effectLst>
            <a:extLst/>
          </p:spPr>
        </p:pic>
      </p:gr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1" name="Group 19"/>
          <p:cNvGrpSpPr>
            <a:grpSpLocks/>
          </p:cNvGrpSpPr>
          <p:nvPr/>
        </p:nvGrpSpPr>
        <p:grpSpPr bwMode="auto">
          <a:xfrm>
            <a:off x="792163" y="1395413"/>
            <a:ext cx="9661525" cy="6121400"/>
            <a:chOff x="914668" y="1678523"/>
            <a:chExt cx="9662154" cy="6441540"/>
          </a:xfrm>
        </p:grpSpPr>
        <p:sp>
          <p:nvSpPr>
            <p:cNvPr id="24581" name="Rectangle 17"/>
            <p:cNvSpPr>
              <a:spLocks noChangeArrowheads="1"/>
            </p:cNvSpPr>
            <p:nvPr/>
          </p:nvSpPr>
          <p:spPr bwMode="auto">
            <a:xfrm>
              <a:off x="914668" y="2398518"/>
              <a:ext cx="9662154" cy="5504377"/>
            </a:xfrm>
            <a:prstGeom prst="rect">
              <a:avLst/>
            </a:prstGeom>
            <a:solidFill>
              <a:schemeClr val="tx2">
                <a:lumMod val="20000"/>
                <a:lumOff val="80000"/>
              </a:schemeClr>
            </a:solidFill>
            <a:ln w="9525">
              <a:solidFill>
                <a:schemeClr val="tx1"/>
              </a:solidFill>
              <a:miter lim="800000"/>
              <a:headEnd/>
              <a:tailEnd/>
            </a:ln>
            <a:effectLst/>
          </p:spPr>
          <p:txBody>
            <a:bodyPr wrap="none" lIns="103364" tIns="51682" rIns="103364" bIns="51682" anchor="ctr"/>
            <a:lstStyle/>
            <a:p>
              <a:pPr>
                <a:defRPr/>
              </a:pPr>
              <a:endParaRPr lang="en-GB"/>
            </a:p>
          </p:txBody>
        </p:sp>
        <p:pic>
          <p:nvPicPr>
            <p:cNvPr id="51205" name="Picture 16"/>
            <p:cNvPicPr>
              <a:picLocks noChangeAspect="1" noChangeArrowheads="1"/>
            </p:cNvPicPr>
            <p:nvPr/>
          </p:nvPicPr>
          <p:blipFill>
            <a:blip r:embed="rId3" cstate="print"/>
            <a:srcRect/>
            <a:stretch>
              <a:fillRect/>
            </a:stretch>
          </p:blipFill>
          <p:spPr bwMode="auto">
            <a:xfrm>
              <a:off x="1081287" y="1678523"/>
              <a:ext cx="8664177" cy="6441540"/>
            </a:xfrm>
            <a:prstGeom prst="rect">
              <a:avLst/>
            </a:prstGeom>
            <a:noFill/>
            <a:ln w="9525">
              <a:noFill/>
              <a:miter lim="800000"/>
              <a:headEnd/>
              <a:tailEnd/>
            </a:ln>
          </p:spPr>
        </p:pic>
      </p:grpSp>
      <p:sp>
        <p:nvSpPr>
          <p:cNvPr id="51202" name="Rectangle 2"/>
          <p:cNvSpPr>
            <a:spLocks noGrp="1" noChangeArrowheads="1"/>
          </p:cNvSpPr>
          <p:nvPr>
            <p:ph type="title"/>
          </p:nvPr>
        </p:nvSpPr>
        <p:spPr/>
        <p:txBody>
          <a:bodyPr/>
          <a:lstStyle/>
          <a:p>
            <a:r>
              <a:rPr lang="en-US" altLang="zh-CN" sz="4000" dirty="0" smtClean="0">
                <a:ea typeface="宋体" pitchFamily="2" charset="-122"/>
              </a:rPr>
              <a:t>A Conceptual Push-Pull Model</a:t>
            </a:r>
            <a:br>
              <a:rPr lang="en-US" altLang="zh-CN" sz="4000" dirty="0" smtClean="0">
                <a:ea typeface="宋体" pitchFamily="2" charset="-122"/>
              </a:rPr>
            </a:br>
            <a:r>
              <a:rPr lang="zh-CN" altLang="en-US" sz="4000" dirty="0" smtClean="0">
                <a:ea typeface="宋体" pitchFamily="2" charset="-122"/>
              </a:rPr>
              <a:t> </a:t>
            </a:r>
            <a:r>
              <a:rPr lang="en-US" altLang="zh-CN" sz="3200" dirty="0" smtClean="0">
                <a:solidFill>
                  <a:srgbClr val="7030A0"/>
                </a:solidFill>
                <a:ea typeface="宋体" pitchFamily="2" charset="-122"/>
              </a:rPr>
              <a:t>Push and Pull Factors of Rural to Urban Migration</a:t>
            </a:r>
            <a:endParaRPr lang="zh-CN" altLang="en-US" sz="3200" dirty="0" smtClean="0">
              <a:solidFill>
                <a:srgbClr val="7030A0"/>
              </a:solidFill>
              <a:ea typeface="宋体" pitchFamily="2" charset="-122"/>
            </a:endParaRPr>
          </a:p>
        </p:txBody>
      </p:sp>
      <p:sp>
        <p:nvSpPr>
          <p:cNvPr id="51203" name="Slide Number Placeholder 5"/>
          <p:cNvSpPr>
            <a:spLocks noGrp="1"/>
          </p:cNvSpPr>
          <p:nvPr>
            <p:ph type="sldNum" sz="quarter" idx="12"/>
          </p:nvPr>
        </p:nvSpPr>
        <p:spPr>
          <a:noFill/>
        </p:spPr>
        <p:txBody>
          <a:bodyPr/>
          <a:lstStyle/>
          <a:p>
            <a:fld id="{C5E698F0-71B5-4CC0-8273-8B03985A1D7E}" type="slidenum">
              <a:rPr lang="zh-CN" altLang="en-US" sz="2000" smtClean="0">
                <a:latin typeface="Times New Roman" pitchFamily="18" charset="0"/>
                <a:ea typeface="宋体" pitchFamily="2" charset="-122"/>
              </a:rPr>
              <a:pPr/>
              <a:t>18</a:t>
            </a:fld>
            <a:endParaRPr lang="en-US" altLang="zh-CN" sz="2000" smtClean="0">
              <a:latin typeface="Times New Roman" pitchFamily="18" charset="0"/>
              <a:ea typeface="宋体" pitchFamily="2" charset="-122"/>
            </a:endParaRP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r>
              <a:rPr lang="en-US" altLang="zh-CN" dirty="0" smtClean="0">
                <a:ea typeface="宋体" pitchFamily="2" charset="-122"/>
              </a:rPr>
              <a:t>A Conceptual Push-Pull Model</a:t>
            </a:r>
            <a:r>
              <a:rPr lang="en-US" altLang="zh-CN" sz="4800" dirty="0" smtClean="0">
                <a:ea typeface="宋体" pitchFamily="2" charset="-122"/>
              </a:rPr>
              <a:t/>
            </a:r>
            <a:br>
              <a:rPr lang="en-US" altLang="zh-CN" sz="4800" dirty="0" smtClean="0">
                <a:ea typeface="宋体" pitchFamily="2" charset="-122"/>
              </a:rPr>
            </a:br>
            <a:r>
              <a:rPr lang="zh-CN" altLang="en-US" sz="4800" dirty="0" smtClean="0">
                <a:ea typeface="宋体" pitchFamily="2" charset="-122"/>
              </a:rPr>
              <a:t> </a:t>
            </a:r>
            <a:r>
              <a:rPr lang="en-US" altLang="zh-CN" sz="3200" dirty="0" smtClean="0">
                <a:solidFill>
                  <a:srgbClr val="7030A0"/>
                </a:solidFill>
                <a:ea typeface="宋体" pitchFamily="2" charset="-122"/>
              </a:rPr>
              <a:t>Push and Pull Factors of Rural to Urban Migration</a:t>
            </a:r>
          </a:p>
        </p:txBody>
      </p:sp>
      <p:sp>
        <p:nvSpPr>
          <p:cNvPr id="25605" name="Rectangle 3"/>
          <p:cNvSpPr>
            <a:spLocks noGrp="1" noChangeArrowheads="1"/>
          </p:cNvSpPr>
          <p:nvPr>
            <p:ph idx="1"/>
          </p:nvPr>
        </p:nvSpPr>
        <p:spPr>
          <a:xfrm>
            <a:off x="541338" y="1895475"/>
            <a:ext cx="9985375" cy="3892550"/>
          </a:xfrm>
        </p:spPr>
        <p:txBody>
          <a:bodyPr/>
          <a:lstStyle/>
          <a:p>
            <a:pPr marL="405994" indent="-405994">
              <a:defRPr/>
            </a:pPr>
            <a:r>
              <a:rPr lang="en-US" altLang="zh-CN" dirty="0" smtClean="0"/>
              <a:t>Strong push factors in the rural areas</a:t>
            </a:r>
          </a:p>
          <a:p>
            <a:pPr marL="879653" lvl="1" indent="-338328">
              <a:defRPr/>
            </a:pPr>
            <a:r>
              <a:rPr lang="en-US" altLang="zh-CN" dirty="0" smtClean="0"/>
              <a:t>Rural/agricultural reform since 1978</a:t>
            </a:r>
          </a:p>
          <a:p>
            <a:pPr marL="1353312" lvl="2" indent="-270662">
              <a:defRPr/>
            </a:pPr>
            <a:r>
              <a:rPr lang="en-US" altLang="zh-CN" dirty="0" smtClean="0"/>
              <a:t>Household responsibility system</a:t>
            </a:r>
          </a:p>
          <a:p>
            <a:pPr marL="879653" lvl="1" indent="-338328">
              <a:defRPr/>
            </a:pPr>
            <a:r>
              <a:rPr lang="en-US" altLang="zh-CN" dirty="0" smtClean="0"/>
              <a:t>Increased agricultural productivity</a:t>
            </a:r>
          </a:p>
          <a:p>
            <a:pPr marL="879653" lvl="1" indent="-338328">
              <a:defRPr/>
            </a:pPr>
            <a:r>
              <a:rPr lang="en-US" altLang="zh-CN" dirty="0" smtClean="0"/>
              <a:t>Released </a:t>
            </a:r>
            <a:r>
              <a:rPr lang="en-US" altLang="zh-CN" dirty="0"/>
              <a:t>a large number of surplus rural </a:t>
            </a:r>
            <a:r>
              <a:rPr lang="en-US" altLang="zh-CN" dirty="0" err="1"/>
              <a:t>labourers</a:t>
            </a:r>
            <a:r>
              <a:rPr lang="en-US" altLang="zh-CN" dirty="0"/>
              <a:t> </a:t>
            </a:r>
          </a:p>
          <a:p>
            <a:pPr marL="879653" lvl="1" indent="-338328">
              <a:defRPr/>
            </a:pPr>
            <a:r>
              <a:rPr lang="en-US" altLang="zh-CN" dirty="0" smtClean="0"/>
              <a:t>Rapid population growth</a:t>
            </a:r>
          </a:p>
          <a:p>
            <a:pPr marL="879653" lvl="1" indent="-338328">
              <a:defRPr/>
            </a:pPr>
            <a:r>
              <a:rPr lang="en-US" altLang="zh-CN" dirty="0" smtClean="0"/>
              <a:t>Less economic opportunity, low income and low quality of life</a:t>
            </a:r>
          </a:p>
        </p:txBody>
      </p:sp>
      <p:sp>
        <p:nvSpPr>
          <p:cNvPr id="53251" name="Slide Number Placeholder 5"/>
          <p:cNvSpPr>
            <a:spLocks noGrp="1"/>
          </p:cNvSpPr>
          <p:nvPr>
            <p:ph type="sldNum" sz="quarter" idx="12"/>
          </p:nvPr>
        </p:nvSpPr>
        <p:spPr>
          <a:noFill/>
        </p:spPr>
        <p:txBody>
          <a:bodyPr/>
          <a:lstStyle/>
          <a:p>
            <a:fld id="{B6D5059B-F5E1-424A-8550-E1B5FB0C11FC}" type="slidenum">
              <a:rPr lang="zh-CN" altLang="en-US" sz="2000" smtClean="0">
                <a:latin typeface="Times New Roman" pitchFamily="18" charset="0"/>
                <a:ea typeface="宋体" pitchFamily="2" charset="-122"/>
              </a:rPr>
              <a:pPr/>
              <a:t>19</a:t>
            </a:fld>
            <a:endParaRPr lang="en-US" altLang="zh-CN" sz="2000" smtClean="0">
              <a:latin typeface="Times New Roman" pitchFamily="18" charset="0"/>
              <a:ea typeface="宋体" pitchFamily="2" charset="-122"/>
            </a:endParaRPr>
          </a:p>
        </p:txBody>
      </p:sp>
      <p:pic>
        <p:nvPicPr>
          <p:cNvPr id="53252" name="Picture 2" descr="http://blogs.swa-jkt.com/swa/10678/files/2013/03/pushpullenglisch_h600.jpg">
            <a:hlinkClick r:id="rId2"/>
          </p:cNvPr>
          <p:cNvPicPr>
            <a:picLocks noChangeAspect="1" noChangeArrowheads="1"/>
          </p:cNvPicPr>
          <p:nvPr/>
        </p:nvPicPr>
        <p:blipFill>
          <a:blip r:embed="rId3" cstate="print"/>
          <a:srcRect l="15947" r="57098" b="81174"/>
          <a:stretch>
            <a:fillRect/>
          </a:stretch>
        </p:blipFill>
        <p:spPr bwMode="auto">
          <a:xfrm>
            <a:off x="7500938" y="1900238"/>
            <a:ext cx="2824162" cy="1584325"/>
          </a:xfrm>
          <a:prstGeom prst="rect">
            <a:avLst/>
          </a:prstGeom>
          <a:noFill/>
          <a:ln w="9525">
            <a:noFill/>
            <a:miter lim="800000"/>
            <a:headEnd/>
            <a:tailEnd/>
          </a:ln>
        </p:spPr>
      </p:pic>
      <p:pic>
        <p:nvPicPr>
          <p:cNvPr id="2050" name="Picture 2" descr="http://t3.gstatic.com/images?q=tbn:ANd9GcS9PE0-gcHXkyjAhGal3VBTa5WdTXEhq6kVIyDxG6VnhWpnxCBD">
            <a:hlinkClick r:id="rId4"/>
          </p:cNvPr>
          <p:cNvPicPr>
            <a:picLocks noChangeAspect="1" noChangeArrowheads="1"/>
          </p:cNvPicPr>
          <p:nvPr/>
        </p:nvPicPr>
        <p:blipFill>
          <a:blip r:embed="rId5" cstate="print">
            <a:extLst/>
          </a:blip>
          <a:srcRect/>
          <a:stretch>
            <a:fillRect/>
          </a:stretch>
        </p:blipFill>
        <p:spPr bwMode="auto">
          <a:xfrm>
            <a:off x="2533055" y="5356175"/>
            <a:ext cx="3456384" cy="2235129"/>
          </a:xfrm>
          <a:prstGeom prst="ellipse">
            <a:avLst/>
          </a:prstGeom>
          <a:ln>
            <a:noFill/>
          </a:ln>
          <a:effectLst>
            <a:softEdge rad="112500"/>
          </a:effectLs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541338" y="328941"/>
            <a:ext cx="9744075" cy="1349585"/>
          </a:xfrm>
          <a:extLst/>
        </p:spPr>
        <p:txBody>
          <a:bodyPr/>
          <a:lstStyle/>
          <a:p>
            <a:pPr>
              <a:defRPr/>
            </a:pPr>
            <a:r>
              <a:rPr lang="en-US" sz="48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Bodoni MT Black" pitchFamily="18" charset="0"/>
              </a:rPr>
              <a:t>CONTENT</a:t>
            </a:r>
            <a:endParaRPr lang="en-US" altLang="zh-CN" sz="4800" dirty="0" smtClean="0">
              <a:latin typeface="Bodoni MT Black" pitchFamily="18" charset="0"/>
            </a:endParaRPr>
          </a:p>
        </p:txBody>
      </p:sp>
      <p:sp>
        <p:nvSpPr>
          <p:cNvPr id="15365" name="Rectangle 3"/>
          <p:cNvSpPr>
            <a:spLocks noGrp="1" noChangeArrowheads="1"/>
          </p:cNvSpPr>
          <p:nvPr>
            <p:ph idx="1"/>
          </p:nvPr>
        </p:nvSpPr>
        <p:spPr/>
        <p:txBody>
          <a:bodyPr/>
          <a:lstStyle/>
          <a:p>
            <a:r>
              <a:rPr lang="en-US" altLang="zh-CN" dirty="0" smtClean="0">
                <a:ea typeface="宋体" pitchFamily="2" charset="-122"/>
              </a:rPr>
              <a:t>Introduction</a:t>
            </a:r>
          </a:p>
          <a:p>
            <a:r>
              <a:rPr lang="en-US" altLang="zh-CN" dirty="0" smtClean="0">
                <a:ea typeface="宋体" pitchFamily="2" charset="-122"/>
              </a:rPr>
              <a:t>Formal and informal urbanization in post-reform China </a:t>
            </a:r>
          </a:p>
          <a:p>
            <a:r>
              <a:rPr lang="en-US" altLang="zh-CN" dirty="0" smtClean="0">
                <a:ea typeface="宋体" pitchFamily="2" charset="-122"/>
              </a:rPr>
              <a:t>Problems of rapid urbanization in China</a:t>
            </a:r>
          </a:p>
          <a:p>
            <a:r>
              <a:rPr lang="en-US" altLang="zh-CN" dirty="0" smtClean="0">
                <a:ea typeface="宋体" pitchFamily="2" charset="-122"/>
              </a:rPr>
              <a:t>Urbanization process in post-reform China: a conceptual push-pull model</a:t>
            </a:r>
          </a:p>
          <a:p>
            <a:r>
              <a:rPr lang="en-US" altLang="zh-CN" dirty="0">
                <a:ea typeface="宋体" pitchFamily="2" charset="-122"/>
              </a:rPr>
              <a:t>Measuring Urban Competitiveness from Perspective of Sustainable </a:t>
            </a:r>
            <a:r>
              <a:rPr lang="en-US" altLang="zh-CN" dirty="0" smtClean="0">
                <a:ea typeface="宋体" pitchFamily="2" charset="-122"/>
              </a:rPr>
              <a:t>Development</a:t>
            </a:r>
          </a:p>
          <a:p>
            <a:r>
              <a:rPr lang="en-US" altLang="zh-CN" dirty="0" smtClean="0">
                <a:ea typeface="宋体" pitchFamily="2" charset="-122"/>
              </a:rPr>
              <a:t>Policy responses and options for </a:t>
            </a:r>
            <a:r>
              <a:rPr lang="en-US" altLang="zh-CN" dirty="0">
                <a:ea typeface="宋体" pitchFamily="2" charset="-122"/>
              </a:rPr>
              <a:t>sustainable u</a:t>
            </a:r>
            <a:r>
              <a:rPr lang="en-US" altLang="zh-CN" dirty="0" smtClean="0">
                <a:ea typeface="宋体" pitchFamily="2" charset="-122"/>
              </a:rPr>
              <a:t>rbanization</a:t>
            </a:r>
          </a:p>
          <a:p>
            <a:r>
              <a:rPr lang="en-US" altLang="zh-CN" dirty="0" smtClean="0">
                <a:ea typeface="宋体" pitchFamily="2" charset="-122"/>
              </a:rPr>
              <a:t>Conclusion and discussion</a:t>
            </a:r>
          </a:p>
        </p:txBody>
      </p:sp>
      <p:sp>
        <p:nvSpPr>
          <p:cNvPr id="21508" name="Slide Number Placeholder 5"/>
          <p:cNvSpPr>
            <a:spLocks noGrp="1"/>
          </p:cNvSpPr>
          <p:nvPr>
            <p:ph type="sldNum" sz="quarter" idx="12"/>
          </p:nvPr>
        </p:nvSpPr>
        <p:spPr>
          <a:noFill/>
        </p:spPr>
        <p:txBody>
          <a:bodyPr/>
          <a:lstStyle/>
          <a:p>
            <a:fld id="{E27CD6E2-BA4B-4863-9A4E-127ED2F6A9AD}" type="slidenum">
              <a:rPr lang="zh-CN" altLang="en-US" sz="2000" smtClean="0">
                <a:latin typeface="Times New Roman" pitchFamily="18" charset="0"/>
                <a:ea typeface="宋体" pitchFamily="2" charset="-122"/>
              </a:rPr>
              <a:pPr/>
              <a:t>2</a:t>
            </a:fld>
            <a:endParaRPr lang="en-US" altLang="zh-CN" sz="2000" smtClean="0">
              <a:latin typeface="Times New Roman" pitchFamily="18" charset="0"/>
              <a:ea typeface="宋体" pitchFamily="2" charset="-122"/>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zh-CN" dirty="0" smtClean="0">
                <a:ea typeface="宋体" pitchFamily="2" charset="-122"/>
              </a:rPr>
              <a:t>A Conceptual Push-Pull Model</a:t>
            </a:r>
            <a:r>
              <a:rPr lang="en-US" altLang="zh-CN" sz="4800" dirty="0" smtClean="0">
                <a:ea typeface="宋体" pitchFamily="2" charset="-122"/>
              </a:rPr>
              <a:t/>
            </a:r>
            <a:br>
              <a:rPr lang="en-US" altLang="zh-CN" sz="4800" dirty="0" smtClean="0">
                <a:ea typeface="宋体" pitchFamily="2" charset="-122"/>
              </a:rPr>
            </a:br>
            <a:r>
              <a:rPr lang="zh-CN" altLang="en-US" sz="4800" dirty="0" smtClean="0">
                <a:ea typeface="宋体" pitchFamily="2" charset="-122"/>
              </a:rPr>
              <a:t> </a:t>
            </a:r>
            <a:r>
              <a:rPr lang="en-US" altLang="zh-CN" sz="3200" dirty="0" smtClean="0">
                <a:solidFill>
                  <a:srgbClr val="7030A0"/>
                </a:solidFill>
                <a:ea typeface="宋体" pitchFamily="2" charset="-122"/>
              </a:rPr>
              <a:t>Push and Pull Factors of Rural to Urban Migration</a:t>
            </a:r>
          </a:p>
        </p:txBody>
      </p:sp>
      <p:sp>
        <p:nvSpPr>
          <p:cNvPr id="25605" name="Rectangle 3"/>
          <p:cNvSpPr>
            <a:spLocks noGrp="1" noChangeArrowheads="1"/>
          </p:cNvSpPr>
          <p:nvPr>
            <p:ph idx="1"/>
          </p:nvPr>
        </p:nvSpPr>
        <p:spPr>
          <a:xfrm>
            <a:off x="541338" y="1895475"/>
            <a:ext cx="9985375" cy="5364163"/>
          </a:xfrm>
        </p:spPr>
        <p:txBody>
          <a:bodyPr/>
          <a:lstStyle/>
          <a:p>
            <a:pPr marL="405994" indent="-405994">
              <a:defRPr/>
            </a:pPr>
            <a:r>
              <a:rPr lang="en-US" altLang="zh-CN" dirty="0" smtClean="0"/>
              <a:t>Strong pull factors in the urban areas</a:t>
            </a:r>
          </a:p>
          <a:p>
            <a:pPr marL="879653" lvl="1" indent="-338328">
              <a:defRPr/>
            </a:pPr>
            <a:r>
              <a:rPr lang="en-US" dirty="0" smtClean="0"/>
              <a:t>Urban reform and economic growth</a:t>
            </a:r>
          </a:p>
          <a:p>
            <a:pPr marL="879653" lvl="1" indent="-338328">
              <a:defRPr/>
            </a:pPr>
            <a:r>
              <a:rPr lang="en-US" dirty="0" smtClean="0"/>
              <a:t>Be allowed </a:t>
            </a:r>
            <a:r>
              <a:rPr lang="en-US" dirty="0"/>
              <a:t>to be registered as temporary population </a:t>
            </a:r>
            <a:endParaRPr lang="en-US" dirty="0" smtClean="0"/>
          </a:p>
          <a:p>
            <a:pPr marL="1353312" lvl="2" indent="-270662">
              <a:defRPr/>
            </a:pPr>
            <a:r>
              <a:rPr lang="en-US" dirty="0" smtClean="0"/>
              <a:t>“blue-chop” </a:t>
            </a:r>
            <a:r>
              <a:rPr lang="en-US" dirty="0" err="1" smtClean="0"/>
              <a:t>hukou</a:t>
            </a:r>
            <a:r>
              <a:rPr lang="en-US" dirty="0" smtClean="0"/>
              <a:t> status</a:t>
            </a:r>
          </a:p>
          <a:p>
            <a:pPr marL="1353312" lvl="2" indent="-270662">
              <a:defRPr/>
            </a:pPr>
            <a:r>
              <a:rPr lang="en-US" dirty="0" smtClean="0"/>
              <a:t>“qualified investors/migrants” becoming permanent urban residents </a:t>
            </a:r>
          </a:p>
          <a:p>
            <a:pPr marL="879653" lvl="1" indent="-338328">
              <a:defRPr/>
            </a:pPr>
            <a:r>
              <a:rPr lang="en-US" altLang="zh-CN" dirty="0" smtClean="0"/>
              <a:t>Employment opportunities</a:t>
            </a:r>
          </a:p>
          <a:p>
            <a:pPr marL="1353312" lvl="2" indent="-270662">
              <a:defRPr/>
            </a:pPr>
            <a:r>
              <a:rPr lang="en-US" altLang="zh-CN" dirty="0" smtClean="0"/>
              <a:t>Demand for cheap </a:t>
            </a:r>
            <a:r>
              <a:rPr lang="en-US" altLang="zh-CN" dirty="0" err="1" smtClean="0"/>
              <a:t>labour</a:t>
            </a:r>
            <a:endParaRPr lang="en-US" altLang="zh-CN" dirty="0" smtClean="0"/>
          </a:p>
          <a:p>
            <a:pPr marL="1353312" lvl="2" indent="-270662">
              <a:defRPr/>
            </a:pPr>
            <a:r>
              <a:rPr lang="en-US" altLang="zh-CN" dirty="0" smtClean="0"/>
              <a:t>Temporary migrants accessible to the low wage job </a:t>
            </a:r>
          </a:p>
        </p:txBody>
      </p:sp>
      <p:sp>
        <p:nvSpPr>
          <p:cNvPr id="54276" name="Slide Number Placeholder 5"/>
          <p:cNvSpPr>
            <a:spLocks noGrp="1"/>
          </p:cNvSpPr>
          <p:nvPr>
            <p:ph type="sldNum" sz="quarter" idx="12"/>
          </p:nvPr>
        </p:nvSpPr>
        <p:spPr>
          <a:noFill/>
        </p:spPr>
        <p:txBody>
          <a:bodyPr/>
          <a:lstStyle/>
          <a:p>
            <a:fld id="{5EC795A6-0428-4551-8022-B4769C57FBB9}" type="slidenum">
              <a:rPr lang="zh-CN" altLang="en-US" sz="2000" smtClean="0">
                <a:latin typeface="Times New Roman" pitchFamily="18" charset="0"/>
                <a:ea typeface="宋体" pitchFamily="2" charset="-122"/>
              </a:rPr>
              <a:pPr/>
              <a:t>20</a:t>
            </a:fld>
            <a:endParaRPr lang="en-US" altLang="zh-CN" sz="2000" smtClean="0">
              <a:latin typeface="Times New Roman" pitchFamily="18" charset="0"/>
              <a:ea typeface="宋体" pitchFamily="2" charset="-122"/>
            </a:endParaRPr>
          </a:p>
        </p:txBody>
      </p:sp>
      <p:pic>
        <p:nvPicPr>
          <p:cNvPr id="6146" name="Picture 2" descr="http://www.chinapost.com.tw/news_images/20120227/p08b.jpg">
            <a:hlinkClick r:id="rId3"/>
          </p:cNvPr>
          <p:cNvPicPr>
            <a:picLocks noChangeAspect="1" noChangeArrowheads="1"/>
          </p:cNvPicPr>
          <p:nvPr/>
        </p:nvPicPr>
        <p:blipFill>
          <a:blip r:embed="rId4" cstate="print">
            <a:extLst/>
          </a:blip>
          <a:srcRect/>
          <a:stretch>
            <a:fillRect/>
          </a:stretch>
        </p:blipFill>
        <p:spPr bwMode="auto">
          <a:xfrm>
            <a:off x="4949442" y="5882041"/>
            <a:ext cx="3079846" cy="2238022"/>
          </a:xfrm>
          <a:prstGeom prst="ellipse">
            <a:avLst/>
          </a:prstGeom>
          <a:ln>
            <a:noFill/>
          </a:ln>
          <a:effectLst>
            <a:softEdge rad="112500"/>
          </a:effectLst>
          <a:extLst/>
        </p:spPr>
      </p:pic>
      <p:pic>
        <p:nvPicPr>
          <p:cNvPr id="54278" name="Picture 2" descr="http://blogs.swa-jkt.com/swa/10678/files/2013/03/pushpullenglisch_h600.jpg">
            <a:hlinkClick r:id="rId5"/>
          </p:cNvPr>
          <p:cNvPicPr>
            <a:picLocks noChangeAspect="1" noChangeArrowheads="1"/>
          </p:cNvPicPr>
          <p:nvPr/>
        </p:nvPicPr>
        <p:blipFill>
          <a:blip r:embed="rId6" cstate="print"/>
          <a:srcRect l="58977" r="15990" b="81174"/>
          <a:stretch>
            <a:fillRect/>
          </a:stretch>
        </p:blipFill>
        <p:spPr bwMode="auto">
          <a:xfrm>
            <a:off x="7826375" y="1755775"/>
            <a:ext cx="2368550" cy="122396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r>
              <a:rPr lang="en-US" altLang="zh-CN" dirty="0" smtClean="0">
                <a:ea typeface="宋体" pitchFamily="2" charset="-122"/>
              </a:rPr>
              <a:t>Social Consequences of Informal Urbanization</a:t>
            </a:r>
          </a:p>
        </p:txBody>
      </p:sp>
      <p:sp>
        <p:nvSpPr>
          <p:cNvPr id="25605" name="Rectangle 3"/>
          <p:cNvSpPr>
            <a:spLocks noGrp="1" noChangeArrowheads="1"/>
          </p:cNvSpPr>
          <p:nvPr>
            <p:ph idx="1"/>
          </p:nvPr>
        </p:nvSpPr>
        <p:spPr/>
        <p:txBody>
          <a:bodyPr/>
          <a:lstStyle/>
          <a:p>
            <a:r>
              <a:rPr lang="en-US" altLang="zh-CN" dirty="0" err="1" smtClean="0">
                <a:solidFill>
                  <a:srgbClr val="7030A0"/>
                </a:solidFill>
                <a:ea typeface="宋体" pitchFamily="2" charset="-122"/>
              </a:rPr>
              <a:t>Hukou</a:t>
            </a:r>
            <a:r>
              <a:rPr lang="en-US" altLang="zh-CN" dirty="0" smtClean="0">
                <a:solidFill>
                  <a:srgbClr val="7030A0"/>
                </a:solidFill>
                <a:ea typeface="宋体" pitchFamily="2" charset="-122"/>
              </a:rPr>
              <a:t> system as a powerful tool in Chinese cities</a:t>
            </a:r>
          </a:p>
          <a:p>
            <a:pPr lvl="1"/>
            <a:r>
              <a:rPr lang="en-US" altLang="zh-CN" dirty="0" smtClean="0">
                <a:ea typeface="宋体" pitchFamily="2" charset="-122"/>
              </a:rPr>
              <a:t>to discriminate against temporary migrants</a:t>
            </a:r>
          </a:p>
          <a:p>
            <a:pPr lvl="1"/>
            <a:r>
              <a:rPr lang="en-US" altLang="zh-CN" dirty="0" smtClean="0">
                <a:ea typeface="宋体" pitchFamily="2" charset="-122"/>
              </a:rPr>
              <a:t>to protect the employment and welfare of the local residents</a:t>
            </a:r>
          </a:p>
          <a:p>
            <a:r>
              <a:rPr lang="en-US" altLang="zh-CN" dirty="0" smtClean="0">
                <a:solidFill>
                  <a:srgbClr val="7030A0"/>
                </a:solidFill>
                <a:ea typeface="宋体" pitchFamily="2" charset="-122"/>
              </a:rPr>
              <a:t>The non-</a:t>
            </a:r>
            <a:r>
              <a:rPr lang="en-US" altLang="zh-CN" dirty="0" err="1" smtClean="0">
                <a:solidFill>
                  <a:srgbClr val="7030A0"/>
                </a:solidFill>
                <a:ea typeface="宋体" pitchFamily="2" charset="-122"/>
              </a:rPr>
              <a:t>hukou</a:t>
            </a:r>
            <a:r>
              <a:rPr lang="en-US" altLang="zh-CN" dirty="0" smtClean="0">
                <a:solidFill>
                  <a:srgbClr val="7030A0"/>
                </a:solidFill>
                <a:ea typeface="宋体" pitchFamily="2" charset="-122"/>
              </a:rPr>
              <a:t> migrants have to accept the 3-D low wage jobs and poor living conditions</a:t>
            </a:r>
          </a:p>
          <a:p>
            <a:pPr lvl="1"/>
            <a:r>
              <a:rPr lang="en-US" altLang="zh-CN" dirty="0" smtClean="0">
                <a:ea typeface="宋体" pitchFamily="2" charset="-122"/>
              </a:rPr>
              <a:t>Dirty, difficulty and dangerous </a:t>
            </a:r>
          </a:p>
          <a:p>
            <a:r>
              <a:rPr lang="en-US" altLang="zh-CN" dirty="0" smtClean="0">
                <a:solidFill>
                  <a:srgbClr val="7030A0"/>
                </a:solidFill>
                <a:ea typeface="宋体" pitchFamily="2" charset="-122"/>
              </a:rPr>
              <a:t>The non-</a:t>
            </a:r>
            <a:r>
              <a:rPr lang="en-US" altLang="zh-CN" dirty="0" err="1" smtClean="0">
                <a:solidFill>
                  <a:srgbClr val="7030A0"/>
                </a:solidFill>
                <a:ea typeface="宋体" pitchFamily="2" charset="-122"/>
              </a:rPr>
              <a:t>hukou</a:t>
            </a:r>
            <a:r>
              <a:rPr lang="en-US" altLang="zh-CN" dirty="0" smtClean="0">
                <a:solidFill>
                  <a:srgbClr val="7030A0"/>
                </a:solidFill>
                <a:ea typeface="宋体" pitchFamily="2" charset="-122"/>
              </a:rPr>
              <a:t> migrants have little access to many urban services and welfare supports</a:t>
            </a:r>
          </a:p>
          <a:p>
            <a:pPr lvl="1"/>
            <a:r>
              <a:rPr lang="en-US" altLang="zh-CN" dirty="0" smtClean="0">
                <a:ea typeface="宋体" pitchFamily="2" charset="-122"/>
              </a:rPr>
              <a:t>Education, employment, medical services, …</a:t>
            </a:r>
          </a:p>
          <a:p>
            <a:pPr lvl="1"/>
            <a:r>
              <a:rPr lang="en-US" altLang="zh-CN" dirty="0" smtClean="0">
                <a:ea typeface="宋体" pitchFamily="2" charset="-122"/>
              </a:rPr>
              <a:t>Recent studies show that some migrants have adopted a split household strategy leaving children, wife or elderly in rural areas </a:t>
            </a:r>
          </a:p>
        </p:txBody>
      </p:sp>
      <p:sp>
        <p:nvSpPr>
          <p:cNvPr id="55299" name="Slide Number Placeholder 5"/>
          <p:cNvSpPr>
            <a:spLocks noGrp="1"/>
          </p:cNvSpPr>
          <p:nvPr>
            <p:ph type="sldNum" sz="quarter" idx="12"/>
          </p:nvPr>
        </p:nvSpPr>
        <p:spPr>
          <a:noFill/>
        </p:spPr>
        <p:txBody>
          <a:bodyPr/>
          <a:lstStyle/>
          <a:p>
            <a:fld id="{D5F98B77-A78F-4EFB-9DF1-1F5AA65458CA}" type="slidenum">
              <a:rPr lang="zh-CN" altLang="en-US" sz="2700" smtClean="0">
                <a:latin typeface="Times New Roman" pitchFamily="18" charset="0"/>
                <a:ea typeface="宋体" pitchFamily="2" charset="-122"/>
              </a:rPr>
              <a:pPr/>
              <a:t>21</a:t>
            </a:fld>
            <a:endParaRPr lang="en-US" altLang="zh-CN" sz="2700" smtClean="0">
              <a:latin typeface="Times New Roman" pitchFamily="18" charset="0"/>
              <a:ea typeface="宋体" pitchFamily="2" charset="-122"/>
            </a:endParaRPr>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a:xfrm>
            <a:off x="352425" y="5572125"/>
            <a:ext cx="10326688" cy="1781175"/>
          </a:xfrm>
        </p:spPr>
        <p:txBody>
          <a:bodyPr/>
          <a:lstStyle/>
          <a:p>
            <a:pPr marL="457200" indent="-457200" algn="l">
              <a:buFontTx/>
              <a:buChar char="•"/>
            </a:pPr>
            <a:r>
              <a:rPr lang="en-US" altLang="zh-CN" sz="2800" smtClean="0">
                <a:ea typeface="宋体" pitchFamily="2" charset="-122"/>
              </a:rPr>
              <a:t>A migrant needs a guarantor with local hukou to get a security job in Shenzhen in 2007 and a job in a supermarket in Beijing in 2008 </a:t>
            </a:r>
          </a:p>
        </p:txBody>
      </p:sp>
      <p:sp>
        <p:nvSpPr>
          <p:cNvPr id="57346" name="Slide Number Placeholder 5"/>
          <p:cNvSpPr>
            <a:spLocks noGrp="1"/>
          </p:cNvSpPr>
          <p:nvPr>
            <p:ph type="sldNum" sz="quarter" idx="12"/>
          </p:nvPr>
        </p:nvSpPr>
        <p:spPr>
          <a:noFill/>
        </p:spPr>
        <p:txBody>
          <a:bodyPr/>
          <a:lstStyle/>
          <a:p>
            <a:fld id="{464FC6D6-8A44-4ACE-B6FC-2E3CFEE42432}" type="slidenum">
              <a:rPr lang="zh-CN" altLang="en-US" sz="2000" smtClean="0">
                <a:latin typeface="Times New Roman" pitchFamily="18" charset="0"/>
                <a:ea typeface="宋体" pitchFamily="2" charset="-122"/>
              </a:rPr>
              <a:pPr/>
              <a:t>22</a:t>
            </a:fld>
            <a:endParaRPr lang="en-US" altLang="zh-CN" sz="2000" smtClean="0">
              <a:latin typeface="Times New Roman" pitchFamily="18" charset="0"/>
              <a:ea typeface="宋体" pitchFamily="2" charset="-122"/>
            </a:endParaRPr>
          </a:p>
        </p:txBody>
      </p:sp>
      <p:pic>
        <p:nvPicPr>
          <p:cNvPr id="57347" name="Picture 5" descr="Shenzhen2007_0718ABsmall"/>
          <p:cNvPicPr>
            <a:picLocks noChangeAspect="1" noChangeArrowheads="1"/>
          </p:cNvPicPr>
          <p:nvPr/>
        </p:nvPicPr>
        <p:blipFill>
          <a:blip r:embed="rId2" cstate="print"/>
          <a:srcRect/>
          <a:stretch>
            <a:fillRect/>
          </a:stretch>
        </p:blipFill>
        <p:spPr bwMode="auto">
          <a:xfrm>
            <a:off x="1100138" y="1131888"/>
            <a:ext cx="4414837" cy="4027487"/>
          </a:xfrm>
          <a:prstGeom prst="rect">
            <a:avLst/>
          </a:prstGeom>
          <a:noFill/>
          <a:ln w="9525">
            <a:noFill/>
            <a:miter lim="800000"/>
            <a:headEnd/>
            <a:tailEnd/>
          </a:ln>
        </p:spPr>
      </p:pic>
      <p:pic>
        <p:nvPicPr>
          <p:cNvPr id="57348" name="Picture 6" descr="QinhuaU2008_1030ADjobADhukouRequirementName"/>
          <p:cNvPicPr>
            <a:picLocks noChangeAspect="1" noChangeArrowheads="1"/>
          </p:cNvPicPr>
          <p:nvPr/>
        </p:nvPicPr>
        <p:blipFill>
          <a:blip r:embed="rId3" cstate="print"/>
          <a:srcRect/>
          <a:stretch>
            <a:fillRect/>
          </a:stretch>
        </p:blipFill>
        <p:spPr bwMode="auto">
          <a:xfrm>
            <a:off x="5845175" y="636588"/>
            <a:ext cx="3571875" cy="5018087"/>
          </a:xfrm>
          <a:prstGeom prst="rect">
            <a:avLst/>
          </a:prstGeom>
          <a:noFill/>
          <a:ln w="9525">
            <a:noFill/>
            <a:miter lim="800000"/>
            <a:headEnd/>
            <a:tailEnd/>
          </a:ln>
        </p:spPr>
      </p:pic>
      <p:sp>
        <p:nvSpPr>
          <p:cNvPr id="57349" name="Line 7"/>
          <p:cNvSpPr>
            <a:spLocks noChangeShapeType="1"/>
          </p:cNvSpPr>
          <p:nvPr/>
        </p:nvSpPr>
        <p:spPr bwMode="auto">
          <a:xfrm>
            <a:off x="6205538" y="3484563"/>
            <a:ext cx="2498725" cy="0"/>
          </a:xfrm>
          <a:prstGeom prst="line">
            <a:avLst/>
          </a:prstGeom>
          <a:noFill/>
          <a:ln w="38100">
            <a:solidFill>
              <a:srgbClr val="CC3300"/>
            </a:solidFill>
            <a:round/>
            <a:headEnd/>
            <a:tailEnd/>
          </a:ln>
        </p:spPr>
        <p:txBody>
          <a:bodyPr lIns="103364" tIns="51682" rIns="103364" bIns="51682"/>
          <a:lstStyle/>
          <a:p>
            <a:endParaRPr lang="en-US"/>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sldNum" sz="quarter" idx="12"/>
          </p:nvPr>
        </p:nvSpPr>
        <p:spPr/>
        <p:txBody>
          <a:bodyPr/>
          <a:lstStyle/>
          <a:p>
            <a:pPr>
              <a:defRPr/>
            </a:pPr>
            <a:fld id="{333A4EDB-4836-4679-B88D-B4942D9A13D5}" type="slidenum">
              <a:rPr lang="en-US"/>
              <a:pPr>
                <a:defRPr/>
              </a:pPr>
              <a:t>23</a:t>
            </a:fld>
            <a:endParaRPr lang="en-US"/>
          </a:p>
        </p:txBody>
      </p:sp>
      <p:pic>
        <p:nvPicPr>
          <p:cNvPr id="7172" name="Picture 10" descr="Urban%20Planet.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86594" y="5939676"/>
            <a:ext cx="2340156" cy="2180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4" name="Rectangle 3"/>
          <p:cNvSpPr>
            <a:spLocks noGrp="1" noChangeArrowheads="1"/>
          </p:cNvSpPr>
          <p:nvPr>
            <p:ph type="body" idx="4294967295"/>
          </p:nvPr>
        </p:nvSpPr>
        <p:spPr>
          <a:xfrm>
            <a:off x="588839" y="1827783"/>
            <a:ext cx="9563629" cy="3248025"/>
          </a:xfrm>
        </p:spPr>
        <p:txBody>
          <a:bodyPr/>
          <a:lstStyle/>
          <a:p>
            <a:pPr eaLnBrk="1" hangingPunct="1">
              <a:lnSpc>
                <a:spcPct val="80000"/>
              </a:lnSpc>
            </a:pPr>
            <a:r>
              <a:rPr lang="en-GB" altLang="zh-CN" b="1" dirty="0" smtClean="0">
                <a:latin typeface="Times New Roman" panose="02020603050405020304" pitchFamily="18" charset="0"/>
                <a:ea typeface="宋体" pitchFamily="2" charset="-122"/>
                <a:cs typeface="Times New Roman" panose="02020603050405020304" pitchFamily="18" charset="0"/>
              </a:rPr>
              <a:t>Study area and data</a:t>
            </a:r>
          </a:p>
          <a:p>
            <a:pPr eaLnBrk="1" hangingPunct="1">
              <a:lnSpc>
                <a:spcPct val="80000"/>
              </a:lnSpc>
            </a:pPr>
            <a:r>
              <a:rPr lang="en-US" altLang="zh-CN" b="1" dirty="0" smtClean="0">
                <a:latin typeface="Times New Roman" panose="02020603050405020304" pitchFamily="18" charset="0"/>
                <a:ea typeface="宋体" pitchFamily="2" charset="-122"/>
                <a:cs typeface="Times New Roman" panose="02020603050405020304" pitchFamily="18" charset="0"/>
              </a:rPr>
              <a:t>24 major cities</a:t>
            </a:r>
          </a:p>
          <a:p>
            <a:pPr eaLnBrk="1" hangingPunct="1">
              <a:lnSpc>
                <a:spcPct val="80000"/>
              </a:lnSpc>
            </a:pPr>
            <a:r>
              <a:rPr lang="en-US" altLang="zh-CN" b="1" dirty="0" smtClean="0">
                <a:latin typeface="Times New Roman" panose="02020603050405020304" pitchFamily="18" charset="0"/>
                <a:ea typeface="宋体" pitchFamily="2" charset="-122"/>
                <a:cs typeface="Times New Roman" panose="02020603050405020304" pitchFamily="18" charset="0"/>
              </a:rPr>
              <a:t>4 municipalities </a:t>
            </a:r>
          </a:p>
          <a:p>
            <a:pPr lvl="1" eaLnBrk="1" hangingPunct="1">
              <a:lnSpc>
                <a:spcPct val="80000"/>
              </a:lnSpc>
            </a:pPr>
            <a:r>
              <a:rPr lang="en-US" altLang="zh-CN" b="1" dirty="0" smtClean="0">
                <a:solidFill>
                  <a:srgbClr val="3B81F3"/>
                </a:solidFill>
                <a:latin typeface="Times New Roman" panose="02020603050405020304" pitchFamily="18" charset="0"/>
                <a:ea typeface="宋体" pitchFamily="2" charset="-122"/>
                <a:cs typeface="Times New Roman" panose="02020603050405020304" pitchFamily="18" charset="0"/>
              </a:rPr>
              <a:t>Beijing, Shanghai, Tianjin and Chongqing</a:t>
            </a:r>
            <a:r>
              <a:rPr lang="en-US" altLang="zh-CN" b="1" dirty="0" smtClean="0">
                <a:latin typeface="Times New Roman" panose="02020603050405020304" pitchFamily="18" charset="0"/>
                <a:ea typeface="宋体" pitchFamily="2" charset="-122"/>
                <a:cs typeface="Times New Roman" panose="02020603050405020304" pitchFamily="18" charset="0"/>
              </a:rPr>
              <a:t> </a:t>
            </a:r>
          </a:p>
          <a:p>
            <a:pPr eaLnBrk="1" hangingPunct="1">
              <a:lnSpc>
                <a:spcPct val="80000"/>
              </a:lnSpc>
            </a:pPr>
            <a:r>
              <a:rPr lang="en-US" altLang="zh-CN" b="1" dirty="0" smtClean="0">
                <a:latin typeface="Times New Roman" panose="02020603050405020304" pitchFamily="18" charset="0"/>
                <a:ea typeface="宋体" pitchFamily="2" charset="-122"/>
                <a:cs typeface="Times New Roman" panose="02020603050405020304" pitchFamily="18" charset="0"/>
              </a:rPr>
              <a:t>15 sub-provincial cities</a:t>
            </a:r>
          </a:p>
          <a:p>
            <a:pPr lvl="1" eaLnBrk="1" hangingPunct="1">
              <a:lnSpc>
                <a:spcPct val="80000"/>
              </a:lnSpc>
            </a:pPr>
            <a:r>
              <a:rPr lang="en-US" altLang="zh-CN" b="1" dirty="0" smtClean="0">
                <a:solidFill>
                  <a:srgbClr val="3B81F3"/>
                </a:solidFill>
                <a:latin typeface="Times New Roman" panose="02020603050405020304" pitchFamily="18" charset="0"/>
                <a:ea typeface="宋体" pitchFamily="2" charset="-122"/>
                <a:cs typeface="Times New Roman" panose="02020603050405020304" pitchFamily="18" charset="0"/>
              </a:rPr>
              <a:t>Dalian, Harbin, Changchun, Shenyang, Hangzhou, Jinan, Nanjing, Ningbo, Qingdao, Xiamen, Wuhan, Guangzhou, Shenzhen, Chengdu and Xi’an</a:t>
            </a:r>
          </a:p>
          <a:p>
            <a:pPr eaLnBrk="1" hangingPunct="1">
              <a:lnSpc>
                <a:spcPct val="80000"/>
              </a:lnSpc>
            </a:pPr>
            <a:r>
              <a:rPr lang="en-US" altLang="zh-CN" b="1" dirty="0" smtClean="0">
                <a:latin typeface="Times New Roman" panose="02020603050405020304" pitchFamily="18" charset="0"/>
                <a:ea typeface="宋体" pitchFamily="2" charset="-122"/>
                <a:cs typeface="Times New Roman" panose="02020603050405020304" pitchFamily="18" charset="0"/>
              </a:rPr>
              <a:t>5 rapidly rising cities </a:t>
            </a:r>
          </a:p>
          <a:p>
            <a:pPr lvl="1" eaLnBrk="1" hangingPunct="1">
              <a:lnSpc>
                <a:spcPct val="80000"/>
              </a:lnSpc>
            </a:pPr>
            <a:r>
              <a:rPr lang="en-US" altLang="zh-CN" b="1" dirty="0" smtClean="0">
                <a:solidFill>
                  <a:srgbClr val="3B81F3"/>
                </a:solidFill>
                <a:latin typeface="Times New Roman" panose="02020603050405020304" pitchFamily="18" charset="0"/>
                <a:ea typeface="宋体" pitchFamily="2" charset="-122"/>
                <a:cs typeface="Times New Roman" panose="02020603050405020304" pitchFamily="18" charset="0"/>
              </a:rPr>
              <a:t>Suzhou, Wuxi, Wenzhou, Dongguan and Zhuhai</a:t>
            </a:r>
          </a:p>
          <a:p>
            <a:pPr lvl="1" eaLnBrk="1" hangingPunct="1">
              <a:lnSpc>
                <a:spcPct val="80000"/>
              </a:lnSpc>
              <a:buFont typeface="Wingdings" pitchFamily="2" charset="2"/>
              <a:buNone/>
            </a:pPr>
            <a:r>
              <a:rPr lang="en-US" altLang="zh-CN" dirty="0" smtClean="0">
                <a:ea typeface="宋体" pitchFamily="2" charset="-122"/>
              </a:rPr>
              <a:t/>
            </a:r>
            <a:br>
              <a:rPr lang="en-US" altLang="zh-CN" dirty="0" smtClean="0">
                <a:ea typeface="宋体" pitchFamily="2" charset="-122"/>
              </a:rPr>
            </a:br>
            <a:endParaRPr lang="en-US" altLang="zh-CN" dirty="0" smtClean="0">
              <a:ea typeface="宋体" pitchFamily="2" charset="-122"/>
            </a:endParaRPr>
          </a:p>
          <a:p>
            <a:pPr lvl="1" eaLnBrk="1" hangingPunct="1">
              <a:lnSpc>
                <a:spcPct val="80000"/>
              </a:lnSpc>
            </a:pPr>
            <a:endParaRPr lang="en-US" altLang="zh-CN" dirty="0" smtClean="0">
              <a:ea typeface="宋体" pitchFamily="2" charset="-122"/>
            </a:endParaRPr>
          </a:p>
        </p:txBody>
      </p:sp>
      <p:sp>
        <p:nvSpPr>
          <p:cNvPr id="8" name="Rectangle 2"/>
          <p:cNvSpPr txBox="1">
            <a:spLocks noChangeArrowheads="1"/>
          </p:cNvSpPr>
          <p:nvPr/>
        </p:nvSpPr>
        <p:spPr>
          <a:xfrm>
            <a:off x="876871" y="315615"/>
            <a:ext cx="8796047" cy="1182597"/>
          </a:xfrm>
          <a:prstGeom prst="rect">
            <a:avLst/>
          </a:prstGeom>
        </p:spPr>
        <p:txBody>
          <a:bodyPr/>
          <a:lstStyle>
            <a:lvl1pPr algn="l" rtl="0" eaLnBrk="0" fontAlgn="base" hangingPunct="0">
              <a:spcBef>
                <a:spcPct val="0"/>
              </a:spcBef>
              <a:spcAft>
                <a:spcPct val="0"/>
              </a:spcAft>
              <a:defRPr sz="5200">
                <a:solidFill>
                  <a:schemeClr val="tx2"/>
                </a:solidFill>
                <a:latin typeface="+mj-lt"/>
                <a:ea typeface="+mj-ea"/>
                <a:cs typeface="+mj-cs"/>
              </a:defRPr>
            </a:lvl1pPr>
            <a:lvl2pPr algn="l" rtl="0" eaLnBrk="0" fontAlgn="base" hangingPunct="0">
              <a:spcBef>
                <a:spcPct val="0"/>
              </a:spcBef>
              <a:spcAft>
                <a:spcPct val="0"/>
              </a:spcAft>
              <a:defRPr sz="5200">
                <a:solidFill>
                  <a:schemeClr val="tx2"/>
                </a:solidFill>
                <a:latin typeface="Garamond" pitchFamily="18" charset="0"/>
              </a:defRPr>
            </a:lvl2pPr>
            <a:lvl3pPr algn="l" rtl="0" eaLnBrk="0" fontAlgn="base" hangingPunct="0">
              <a:spcBef>
                <a:spcPct val="0"/>
              </a:spcBef>
              <a:spcAft>
                <a:spcPct val="0"/>
              </a:spcAft>
              <a:defRPr sz="5200">
                <a:solidFill>
                  <a:schemeClr val="tx2"/>
                </a:solidFill>
                <a:latin typeface="Garamond" pitchFamily="18" charset="0"/>
              </a:defRPr>
            </a:lvl3pPr>
            <a:lvl4pPr algn="l" rtl="0" eaLnBrk="0" fontAlgn="base" hangingPunct="0">
              <a:spcBef>
                <a:spcPct val="0"/>
              </a:spcBef>
              <a:spcAft>
                <a:spcPct val="0"/>
              </a:spcAft>
              <a:defRPr sz="5200">
                <a:solidFill>
                  <a:schemeClr val="tx2"/>
                </a:solidFill>
                <a:latin typeface="Garamond" pitchFamily="18" charset="0"/>
              </a:defRPr>
            </a:lvl4pPr>
            <a:lvl5pPr algn="l" rtl="0" eaLnBrk="0" fontAlgn="base" hangingPunct="0">
              <a:spcBef>
                <a:spcPct val="0"/>
              </a:spcBef>
              <a:spcAft>
                <a:spcPct val="0"/>
              </a:spcAft>
              <a:defRPr sz="5200">
                <a:solidFill>
                  <a:schemeClr val="tx2"/>
                </a:solidFill>
                <a:latin typeface="Garamond" pitchFamily="18" charset="0"/>
              </a:defRPr>
            </a:lvl5pPr>
            <a:lvl6pPr marL="541325" algn="l" rtl="0" fontAlgn="base">
              <a:spcBef>
                <a:spcPct val="0"/>
              </a:spcBef>
              <a:spcAft>
                <a:spcPct val="0"/>
              </a:spcAft>
              <a:defRPr sz="5200">
                <a:solidFill>
                  <a:schemeClr val="tx2"/>
                </a:solidFill>
                <a:latin typeface="Garamond" pitchFamily="18" charset="0"/>
              </a:defRPr>
            </a:lvl6pPr>
            <a:lvl7pPr marL="1082650" algn="l" rtl="0" fontAlgn="base">
              <a:spcBef>
                <a:spcPct val="0"/>
              </a:spcBef>
              <a:spcAft>
                <a:spcPct val="0"/>
              </a:spcAft>
              <a:defRPr sz="5200">
                <a:solidFill>
                  <a:schemeClr val="tx2"/>
                </a:solidFill>
                <a:latin typeface="Garamond" pitchFamily="18" charset="0"/>
              </a:defRPr>
            </a:lvl7pPr>
            <a:lvl8pPr marL="1623974" algn="l" rtl="0" fontAlgn="base">
              <a:spcBef>
                <a:spcPct val="0"/>
              </a:spcBef>
              <a:spcAft>
                <a:spcPct val="0"/>
              </a:spcAft>
              <a:defRPr sz="5200">
                <a:solidFill>
                  <a:schemeClr val="tx2"/>
                </a:solidFill>
                <a:latin typeface="Garamond" pitchFamily="18" charset="0"/>
              </a:defRPr>
            </a:lvl8pPr>
            <a:lvl9pPr marL="2165299" algn="l" rtl="0" fontAlgn="base">
              <a:spcBef>
                <a:spcPct val="0"/>
              </a:spcBef>
              <a:spcAft>
                <a:spcPct val="0"/>
              </a:spcAft>
              <a:defRPr sz="5200">
                <a:solidFill>
                  <a:schemeClr val="tx2"/>
                </a:solidFill>
                <a:latin typeface="Garamond" pitchFamily="18" charset="0"/>
              </a:defRPr>
            </a:lvl9pPr>
          </a:lstStyle>
          <a:p>
            <a:pPr algn="ctr" eaLnBrk="1" hangingPunct="1"/>
            <a:r>
              <a:rPr lang="en-US" altLang="zh-TW" sz="3300" b="1" kern="0" smtClean="0">
                <a:ea typeface="PMingLiU" pitchFamily="18" charset="-120"/>
              </a:rPr>
              <a:t>Measuring Urban Competitiveness from Perspective of Sustainable Development</a:t>
            </a:r>
            <a:endParaRPr lang="en-US" altLang="zh-CN" b="1" kern="0" dirty="0" smtClean="0">
              <a:ea typeface="宋体" pitchFamily="2" charset="-122"/>
            </a:endParaRPr>
          </a:p>
        </p:txBody>
      </p:sp>
    </p:spTree>
    <p:extLst>
      <p:ext uri="{BB962C8B-B14F-4D97-AF65-F5344CB8AC3E}">
        <p14:creationId xmlns:p14="http://schemas.microsoft.com/office/powerpoint/2010/main" xmlns="" val="14722916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p:txBody>
          <a:bodyPr/>
          <a:lstStyle/>
          <a:p>
            <a:pPr>
              <a:defRPr/>
            </a:pPr>
            <a:fld id="{95586BEF-5385-4AC0-9F00-9D5104884E2A}" type="slidenum">
              <a:rPr lang="en-US"/>
              <a:pPr>
                <a:defRPr/>
              </a:pPr>
              <a:t>24</a:t>
            </a:fld>
            <a:endParaRPr lang="en-US"/>
          </a:p>
        </p:txBody>
      </p:sp>
      <p:sp>
        <p:nvSpPr>
          <p:cNvPr id="9221" name="Rectangle 2"/>
          <p:cNvSpPr>
            <a:spLocks noGrp="1" noChangeArrowheads="1"/>
          </p:cNvSpPr>
          <p:nvPr>
            <p:ph type="title"/>
          </p:nvPr>
        </p:nvSpPr>
        <p:spPr>
          <a:xfrm>
            <a:off x="876871" y="315615"/>
            <a:ext cx="8796047" cy="1182597"/>
          </a:xfrm>
        </p:spPr>
        <p:txBody>
          <a:bodyPr/>
          <a:lstStyle/>
          <a:p>
            <a:pPr eaLnBrk="1" hangingPunct="1"/>
            <a:r>
              <a:rPr lang="en-US" altLang="zh-TW" sz="3300" dirty="0">
                <a:ea typeface="PMingLiU" pitchFamily="18" charset="-120"/>
              </a:rPr>
              <a:t>Measuring Urban </a:t>
            </a:r>
            <a:r>
              <a:rPr lang="en-US" altLang="zh-TW" sz="3300" dirty="0" smtClean="0">
                <a:ea typeface="PMingLiU" pitchFamily="18" charset="-120"/>
              </a:rPr>
              <a:t>Competitiveness from Perspective of Sustainable Development</a:t>
            </a:r>
            <a:endParaRPr lang="en-US" altLang="zh-CN" dirty="0" smtClean="0">
              <a:ea typeface="宋体" pitchFamily="2" charset="-122"/>
            </a:endParaRPr>
          </a:p>
        </p:txBody>
      </p:sp>
      <p:sp>
        <p:nvSpPr>
          <p:cNvPr id="9222" name="Content Placeholder 2"/>
          <p:cNvSpPr txBox="1">
            <a:spLocks/>
          </p:cNvSpPr>
          <p:nvPr/>
        </p:nvSpPr>
        <p:spPr bwMode="auto">
          <a:xfrm>
            <a:off x="1380927" y="1755775"/>
            <a:ext cx="10285413" cy="451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265" tIns="54132" rIns="108265" bIns="54132"/>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zh-CN" b="1" dirty="0"/>
              <a:t>Table 1 The urban competitiveness evaluation system</a:t>
            </a:r>
          </a:p>
        </p:txBody>
      </p:sp>
      <p:graphicFrame>
        <p:nvGraphicFramePr>
          <p:cNvPr id="9493" name="Group 277"/>
          <p:cNvGraphicFramePr>
            <a:graphicFrameLocks noGrp="1"/>
          </p:cNvGraphicFramePr>
          <p:nvPr>
            <p:extLst>
              <p:ext uri="{D42A27DB-BD31-4B8C-83A1-F6EECF244321}">
                <p14:modId xmlns:p14="http://schemas.microsoft.com/office/powerpoint/2010/main" xmlns="" val="1660908694"/>
              </p:ext>
            </p:extLst>
          </p:nvPr>
        </p:nvGraphicFramePr>
        <p:xfrm>
          <a:off x="1524943" y="2187823"/>
          <a:ext cx="6580634" cy="5612830"/>
        </p:xfrm>
        <a:graphic>
          <a:graphicData uri="http://schemas.openxmlformats.org/drawingml/2006/table">
            <a:tbl>
              <a:tblPr/>
              <a:tblGrid>
                <a:gridCol w="1590179"/>
                <a:gridCol w="2248054"/>
                <a:gridCol w="2742401"/>
              </a:tblGrid>
              <a:tr h="237432">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Index (Level I)</a:t>
                      </a:r>
                      <a:endParaRPr kumimoji="0" lang="en-US" altLang="zh-TW" sz="21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Component (Level II)</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Group (Level III)</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457">
                <a:tc rowSpan="15">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Urban competitiveness index</a:t>
                      </a:r>
                      <a:endParaRPr kumimoji="0" lang="en-US" altLang="zh-TW" sz="21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4">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Economic competitiveness (E)</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Economic output (E1)</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336">
                <a:tc vMerge="1">
                  <a:txBody>
                    <a:bodyPr/>
                    <a:lstStyle/>
                    <a:p>
                      <a:endParaRPr lang="en-GB"/>
                    </a:p>
                  </a:txBody>
                  <a:tcPr/>
                </a:tc>
                <a:tc vMerge="1">
                  <a:txBody>
                    <a:bodyPr/>
                    <a:lstStyle/>
                    <a:p>
                      <a:endParaRPr lang="en-GB"/>
                    </a:p>
                  </a:txBody>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Growth potential (E2)</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336">
                <a:tc vMerge="1">
                  <a:txBody>
                    <a:bodyPr/>
                    <a:lstStyle/>
                    <a:p>
                      <a:endParaRPr lang="en-GB"/>
                    </a:p>
                  </a:txBody>
                  <a:tcPr/>
                </a:tc>
                <a:tc vMerge="1">
                  <a:txBody>
                    <a:bodyPr/>
                    <a:lstStyle/>
                    <a:p>
                      <a:endParaRPr lang="en-GB"/>
                    </a:p>
                  </a:txBody>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Economic structure (E3)</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457">
                <a:tc vMerge="1">
                  <a:txBody>
                    <a:bodyPr/>
                    <a:lstStyle/>
                    <a:p>
                      <a:endParaRPr lang="en-GB"/>
                    </a:p>
                  </a:txBody>
                  <a:tcPr/>
                </a:tc>
                <a:tc vMerge="1">
                  <a:txBody>
                    <a:bodyPr/>
                    <a:lstStyle/>
                    <a:p>
                      <a:endParaRPr lang="en-GB"/>
                    </a:p>
                  </a:txBody>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Economy efficiency (E4)</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336">
                <a:tc vMerge="1">
                  <a:txBody>
                    <a:bodyPr/>
                    <a:lstStyle/>
                    <a:p>
                      <a:endParaRPr lang="en-GB"/>
                    </a:p>
                  </a:txBody>
                  <a:tcPr/>
                </a:tc>
                <a:tc rowSpan="5">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Social competitiveness (S)</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Education (S1)</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336">
                <a:tc vMerge="1">
                  <a:txBody>
                    <a:bodyPr/>
                    <a:lstStyle/>
                    <a:p>
                      <a:endParaRPr lang="en-GB"/>
                    </a:p>
                  </a:txBody>
                  <a:tcPr/>
                </a:tc>
                <a:tc vMerge="1">
                  <a:txBody>
                    <a:bodyPr/>
                    <a:lstStyle/>
                    <a:p>
                      <a:endParaRPr lang="en-GB"/>
                    </a:p>
                  </a:txBody>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Knowledge and technology (S2)</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457">
                <a:tc vMerge="1">
                  <a:txBody>
                    <a:bodyPr/>
                    <a:lstStyle/>
                    <a:p>
                      <a:endParaRPr lang="en-GB"/>
                    </a:p>
                  </a:txBody>
                  <a:tcPr/>
                </a:tc>
                <a:tc vMerge="1">
                  <a:txBody>
                    <a:bodyPr/>
                    <a:lstStyle/>
                    <a:p>
                      <a:endParaRPr lang="en-GB"/>
                    </a:p>
                  </a:txBody>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Quality life (S3)</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336">
                <a:tc vMerge="1">
                  <a:txBody>
                    <a:bodyPr/>
                    <a:lstStyle/>
                    <a:p>
                      <a:endParaRPr lang="en-GB"/>
                    </a:p>
                  </a:txBody>
                  <a:tcPr/>
                </a:tc>
                <a:tc vMerge="1">
                  <a:txBody>
                    <a:bodyPr/>
                    <a:lstStyle/>
                    <a:p>
                      <a:endParaRPr lang="en-GB"/>
                    </a:p>
                  </a:txBody>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Public infrastructure (S4)</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336">
                <a:tc vMerge="1">
                  <a:txBody>
                    <a:bodyPr/>
                    <a:lstStyle/>
                    <a:p>
                      <a:endParaRPr lang="en-GB"/>
                    </a:p>
                  </a:txBody>
                  <a:tcPr/>
                </a:tc>
                <a:tc vMerge="1">
                  <a:txBody>
                    <a:bodyPr/>
                    <a:lstStyle/>
                    <a:p>
                      <a:endParaRPr lang="en-GB"/>
                    </a:p>
                  </a:txBody>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Government efficiency (S5)</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457">
                <a:tc vMerge="1">
                  <a:txBody>
                    <a:bodyPr/>
                    <a:lstStyle/>
                    <a:p>
                      <a:endParaRPr lang="en-GB"/>
                    </a:p>
                  </a:txBody>
                  <a:tcPr/>
                </a:tc>
                <a:tc rowSpan="3">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Environmental competitiveness (N)</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Urban landscape (N1)</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336">
                <a:tc vMerge="1">
                  <a:txBody>
                    <a:bodyPr/>
                    <a:lstStyle/>
                    <a:p>
                      <a:endParaRPr lang="en-GB"/>
                    </a:p>
                  </a:txBody>
                  <a:tcPr/>
                </a:tc>
                <a:tc vMerge="1">
                  <a:txBody>
                    <a:bodyPr/>
                    <a:lstStyle/>
                    <a:p>
                      <a:endParaRPr lang="en-GB"/>
                    </a:p>
                  </a:txBody>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Environment and hygiene (N2)</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336">
                <a:tc vMerge="1">
                  <a:txBody>
                    <a:bodyPr/>
                    <a:lstStyle/>
                    <a:p>
                      <a:endParaRPr lang="en-GB"/>
                    </a:p>
                  </a:txBody>
                  <a:tcPr/>
                </a:tc>
                <a:tc vMerge="1">
                  <a:txBody>
                    <a:bodyPr/>
                    <a:lstStyle/>
                    <a:p>
                      <a:endParaRPr lang="en-GB"/>
                    </a:p>
                  </a:txBody>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Treatment and control (N3)</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3893">
                <a:tc vMerge="1">
                  <a:txBody>
                    <a:bodyPr/>
                    <a:lstStyle/>
                    <a:p>
                      <a:endParaRPr lang="en-GB"/>
                    </a:p>
                  </a:txBody>
                  <a:tcPr/>
                </a:tc>
                <a:tc rowSpan="3">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External connection competitiveness (C)</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Trade and foreign investment (C1)</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6457">
                <a:tc vMerge="1">
                  <a:txBody>
                    <a:bodyPr/>
                    <a:lstStyle/>
                    <a:p>
                      <a:endParaRPr lang="en-GB"/>
                    </a:p>
                  </a:txBody>
                  <a:tcPr/>
                </a:tc>
                <a:tc vMerge="1">
                  <a:txBody>
                    <a:bodyPr/>
                    <a:lstStyle/>
                    <a:p>
                      <a:endParaRPr lang="en-GB"/>
                    </a:p>
                  </a:txBody>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chemeClr val="tx1"/>
                          </a:solidFill>
                          <a:effectLst/>
                          <a:latin typeface="Times New Roman" pitchFamily="18" charset="0"/>
                          <a:ea typeface="PMingLiU" pitchFamily="18" charset="-120"/>
                          <a:cs typeface="Times New Roman" pitchFamily="18" charset="0"/>
                        </a:rPr>
                        <a:t>Tourism and exchange (C2)</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38336">
                <a:tc vMerge="1">
                  <a:txBody>
                    <a:bodyPr/>
                    <a:lstStyle/>
                    <a:p>
                      <a:endParaRPr lang="en-GB"/>
                    </a:p>
                  </a:txBody>
                  <a:tcPr/>
                </a:tc>
                <a:tc vMerge="1">
                  <a:txBody>
                    <a:bodyPr/>
                    <a:lstStyle/>
                    <a:p>
                      <a:endParaRPr lang="en-GB"/>
                    </a:p>
                  </a:txBody>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chemeClr val="tx1"/>
                          </a:solidFill>
                          <a:effectLst/>
                          <a:latin typeface="Times New Roman" pitchFamily="18" charset="0"/>
                          <a:ea typeface="PMingLiU" pitchFamily="18" charset="-120"/>
                          <a:cs typeface="Times New Roman" pitchFamily="18" charset="0"/>
                        </a:rPr>
                        <a:t>Accessibility and capacity(C3)</a:t>
                      </a:r>
                      <a:endParaRPr kumimoji="0" lang="en-US" altLang="zh-TW" sz="2100" b="0" i="0" u="none" strike="noStrike" cap="none" normalizeH="0" baseline="0" dirty="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6742223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a:spLocks noGrp="1" noChangeArrowheads="1"/>
          </p:cNvSpPr>
          <p:nvPr>
            <p:ph type="sldNum" sz="quarter" idx="12"/>
          </p:nvPr>
        </p:nvSpPr>
        <p:spPr/>
        <p:txBody>
          <a:bodyPr/>
          <a:lstStyle/>
          <a:p>
            <a:pPr>
              <a:defRPr/>
            </a:pPr>
            <a:fld id="{EEF97615-8DB9-4E37-9D68-B1B8C49052DF}" type="slidenum">
              <a:rPr lang="en-US"/>
              <a:pPr>
                <a:defRPr/>
              </a:pPr>
              <a:t>25</a:t>
            </a:fld>
            <a:endParaRPr lang="en-US"/>
          </a:p>
        </p:txBody>
      </p:sp>
      <p:sp>
        <p:nvSpPr>
          <p:cNvPr id="20484" name="Content Placeholder 2"/>
          <p:cNvSpPr>
            <a:spLocks noGrp="1"/>
          </p:cNvSpPr>
          <p:nvPr>
            <p:ph idx="1"/>
          </p:nvPr>
        </p:nvSpPr>
        <p:spPr>
          <a:xfrm>
            <a:off x="424799" y="3234868"/>
            <a:ext cx="9924521" cy="360892"/>
          </a:xfrm>
        </p:spPr>
        <p:txBody>
          <a:bodyPr/>
          <a:lstStyle/>
          <a:p>
            <a:pPr eaLnBrk="1" hangingPunct="1">
              <a:buFont typeface="Wingdings" pitchFamily="2" charset="2"/>
              <a:buNone/>
            </a:pPr>
            <a:r>
              <a:rPr lang="en-US" altLang="zh-CN" sz="1900" dirty="0">
                <a:ea typeface="宋体" pitchFamily="2" charset="-122"/>
              </a:rPr>
              <a:t>Figure 1 Scores of urban competitiveness index and its four components in 2008 </a:t>
            </a:r>
          </a:p>
          <a:p>
            <a:pPr eaLnBrk="1" hangingPunct="1"/>
            <a:endParaRPr lang="en-US" altLang="zh-CN" dirty="0" smtClean="0">
              <a:ea typeface="宋体" pitchFamily="2" charset="-122"/>
            </a:endParaRPr>
          </a:p>
        </p:txBody>
      </p:sp>
      <p:sp>
        <p:nvSpPr>
          <p:cNvPr id="20487" name="Rectangle 12"/>
          <p:cNvSpPr>
            <a:spLocks noChangeArrowheads="1"/>
          </p:cNvSpPr>
          <p:nvPr/>
        </p:nvSpPr>
        <p:spPr bwMode="auto">
          <a:xfrm>
            <a:off x="948879" y="1993265"/>
            <a:ext cx="8356898" cy="66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265" tIns="54132" rIns="108265" bIns="54132">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en-US" dirty="0"/>
              <a:t>Shanghai, Beijing, Shenzhen, Guangzhou, Dalian, Suzhou, Xiamen, Nanjing, Zhuhai and Qingdao were top ten cities </a:t>
            </a:r>
            <a:endParaRPr lang="en-GB" altLang="en-US" dirty="0"/>
          </a:p>
        </p:txBody>
      </p:sp>
      <p:pic>
        <p:nvPicPr>
          <p:cNvPr id="20492"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6791" y="3580723"/>
            <a:ext cx="10572999" cy="45393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
          <p:cNvSpPr>
            <a:spLocks noGrp="1" noChangeArrowheads="1"/>
          </p:cNvSpPr>
          <p:nvPr>
            <p:ph type="title"/>
          </p:nvPr>
        </p:nvSpPr>
        <p:spPr>
          <a:xfrm>
            <a:off x="1380927" y="328613"/>
            <a:ext cx="8904486" cy="1349375"/>
          </a:xfrm>
        </p:spPr>
        <p:txBody>
          <a:bodyPr/>
          <a:lstStyle/>
          <a:p>
            <a:pPr eaLnBrk="1" hangingPunct="1"/>
            <a:r>
              <a:rPr lang="en-US" altLang="zh-TW" sz="3300" dirty="0">
                <a:ea typeface="PMingLiU" pitchFamily="18" charset="-120"/>
              </a:rPr>
              <a:t>Measuring Urban </a:t>
            </a:r>
            <a:r>
              <a:rPr lang="en-US" altLang="zh-TW" sz="3300" dirty="0" smtClean="0">
                <a:ea typeface="PMingLiU" pitchFamily="18" charset="-120"/>
              </a:rPr>
              <a:t>Competitiveness from Perspective of Sustainable Development</a:t>
            </a:r>
            <a:endParaRPr lang="en-US" altLang="zh-CN" dirty="0" smtClean="0">
              <a:ea typeface="宋体" pitchFamily="2" charset="-122"/>
            </a:endParaRPr>
          </a:p>
        </p:txBody>
      </p:sp>
    </p:spTree>
    <p:extLst>
      <p:ext uri="{BB962C8B-B14F-4D97-AF65-F5344CB8AC3E}">
        <p14:creationId xmlns:p14="http://schemas.microsoft.com/office/powerpoint/2010/main" xmlns="" val="5435992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p:cNvSpPr txBox="1">
            <a:spLocks noGrp="1" noChangeArrowheads="1"/>
          </p:cNvSpPr>
          <p:nvPr/>
        </p:nvSpPr>
        <p:spPr bwMode="auto">
          <a:xfrm>
            <a:off x="3699139" y="7668949"/>
            <a:ext cx="2526242" cy="379688"/>
          </a:xfrm>
          <a:prstGeom prst="rect">
            <a:avLst/>
          </a:prstGeom>
          <a:noFill/>
          <a:ln>
            <a:miter lim="800000"/>
            <a:headEnd/>
            <a:tailEnd/>
          </a:ln>
        </p:spPr>
        <p:txBody>
          <a:bodyPr lIns="108265" tIns="54132" rIns="108265" bIns="54132"/>
          <a:lstStyle/>
          <a:p>
            <a:pPr algn="ctr">
              <a:defRPr/>
            </a:pPr>
            <a:fld id="{63633AE4-5EE2-42C8-8C8D-5C764C469705}" type="slidenum">
              <a:rPr lang="en-US" sz="1400">
                <a:effectLst>
                  <a:outerShdw blurRad="38100" dist="38100" dir="2700000" algn="tl">
                    <a:srgbClr val="C0C0C0"/>
                  </a:outerShdw>
                </a:effectLst>
                <a:latin typeface="+mj-lt"/>
              </a:rPr>
              <a:pPr algn="ctr">
                <a:defRPr/>
              </a:pPr>
              <a:t>26</a:t>
            </a:fld>
            <a:endParaRPr lang="en-US" sz="1400">
              <a:effectLst>
                <a:outerShdw blurRad="38100" dist="38100" dir="2700000" algn="tl">
                  <a:srgbClr val="C0C0C0"/>
                </a:outerShdw>
              </a:effectLst>
              <a:latin typeface="+mj-lt"/>
            </a:endParaRPr>
          </a:p>
        </p:txBody>
      </p:sp>
      <p:sp>
        <p:nvSpPr>
          <p:cNvPr id="54276" name="Content Placeholder 2"/>
          <p:cNvSpPr>
            <a:spLocks noGrp="1"/>
          </p:cNvSpPr>
          <p:nvPr>
            <p:ph idx="4294967295"/>
          </p:nvPr>
        </p:nvSpPr>
        <p:spPr>
          <a:xfrm>
            <a:off x="287586" y="2958560"/>
            <a:ext cx="9924521" cy="360892"/>
          </a:xfrm>
        </p:spPr>
        <p:txBody>
          <a:bodyPr/>
          <a:lstStyle/>
          <a:p>
            <a:pPr eaLnBrk="1" hangingPunct="1">
              <a:buFont typeface="Wingdings" pitchFamily="2" charset="2"/>
              <a:buNone/>
            </a:pPr>
            <a:r>
              <a:rPr lang="en-US" altLang="zh-CN" sz="1900" i="1">
                <a:ea typeface="宋体" pitchFamily="2" charset="-122"/>
              </a:rPr>
              <a:t>Table 2 Ranks of urban competitiveness index and its four components in 2008 </a:t>
            </a:r>
          </a:p>
        </p:txBody>
      </p:sp>
      <p:sp>
        <p:nvSpPr>
          <p:cNvPr id="54278" name="Rectangle 12"/>
          <p:cNvSpPr>
            <a:spLocks noChangeArrowheads="1"/>
          </p:cNvSpPr>
          <p:nvPr/>
        </p:nvSpPr>
        <p:spPr bwMode="auto">
          <a:xfrm>
            <a:off x="546977" y="1683767"/>
            <a:ext cx="9973392" cy="14943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8265" tIns="54132" rIns="108265" bIns="54132">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en-US" altLang="en-US" dirty="0"/>
              <a:t>Generally consistent ranks in economic, social, environmental and external connection competitiveness with only a few exceptions</a:t>
            </a:r>
          </a:p>
          <a:p>
            <a:pPr eaLnBrk="1" hangingPunct="1"/>
            <a:r>
              <a:rPr lang="en-US" altLang="en-US" dirty="0">
                <a:solidFill>
                  <a:srgbClr val="91030D"/>
                </a:solidFill>
              </a:rPr>
              <a:t>Shanghai and Beijing only ranked 13th and 14th in environmental competitiveness, need to improve urban greenery and environmental protection</a:t>
            </a:r>
          </a:p>
          <a:p>
            <a:pPr eaLnBrk="1" hangingPunct="1"/>
            <a:endParaRPr lang="en-GB" altLang="en-US" dirty="0"/>
          </a:p>
        </p:txBody>
      </p:sp>
      <p:graphicFrame>
        <p:nvGraphicFramePr>
          <p:cNvPr id="56168" name="Group 1896"/>
          <p:cNvGraphicFramePr>
            <a:graphicFrameLocks noGrp="1"/>
          </p:cNvGraphicFramePr>
          <p:nvPr/>
        </p:nvGraphicFramePr>
        <p:xfrm>
          <a:off x="308262" y="3402156"/>
          <a:ext cx="4659638" cy="4222439"/>
        </p:xfrm>
        <a:graphic>
          <a:graphicData uri="http://schemas.openxmlformats.org/drawingml/2006/table">
            <a:tbl>
              <a:tblPr/>
              <a:tblGrid>
                <a:gridCol w="1065759"/>
                <a:gridCol w="661635"/>
                <a:gridCol w="733061"/>
                <a:gridCol w="733061"/>
                <a:gridCol w="733061"/>
                <a:gridCol w="733061"/>
              </a:tblGrid>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City</a:t>
                      </a:r>
                      <a:endParaRPr kumimoji="0" lang="en-GB" altLang="en-US"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U</a:t>
                      </a:r>
                      <a:endParaRPr kumimoji="0" lang="en-GB" altLang="en-US"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E</a:t>
                      </a:r>
                      <a:endParaRPr kumimoji="0" lang="en-GB" altLang="en-US"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S</a:t>
                      </a:r>
                      <a:endParaRPr kumimoji="0" lang="en-GB" altLang="en-US"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N</a:t>
                      </a:r>
                      <a:endParaRPr kumimoji="0" lang="en-GB" altLang="en-US"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C</a:t>
                      </a:r>
                      <a:endParaRPr kumimoji="0" lang="en-GB" altLang="en-US"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Shanghai</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4</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FF0000"/>
                          </a:solidFill>
                          <a:effectLst/>
                          <a:latin typeface="Times New Roman" pitchFamily="18" charset="0"/>
                          <a:ea typeface="宋体" pitchFamily="2" charset="-122"/>
                          <a:cs typeface="Times New Roman" pitchFamily="18" charset="0"/>
                        </a:rPr>
                        <a:t>13</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Beijing</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FF0000"/>
                          </a:solidFill>
                          <a:effectLst/>
                          <a:latin typeface="Times New Roman" pitchFamily="18" charset="0"/>
                          <a:ea typeface="宋体" pitchFamily="2" charset="-122"/>
                          <a:cs typeface="Times New Roman" pitchFamily="18" charset="0"/>
                        </a:rPr>
                        <a:t>14</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3</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Shenzhen</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3</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3</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4</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3</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5</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Guangzhou</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4</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3</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10</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Dalian</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5</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5</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FF0000"/>
                          </a:solidFill>
                          <a:effectLst/>
                          <a:latin typeface="Times New Roman" pitchFamily="18" charset="0"/>
                          <a:ea typeface="宋体" pitchFamily="2" charset="-122"/>
                          <a:cs typeface="Times New Roman" pitchFamily="18" charset="0"/>
                        </a:rPr>
                        <a:t>14</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5</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7</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Suzhou</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6</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7</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6</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6</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9</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Xiamen</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7</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FF0000"/>
                          </a:solidFill>
                          <a:effectLst/>
                          <a:latin typeface="Times New Roman" pitchFamily="18" charset="0"/>
                          <a:ea typeface="宋体" pitchFamily="2" charset="-122"/>
                          <a:cs typeface="Times New Roman" pitchFamily="18" charset="0"/>
                        </a:rPr>
                        <a:t>15</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FF0000"/>
                          </a:solidFill>
                          <a:effectLst/>
                          <a:latin typeface="Times New Roman" pitchFamily="18" charset="0"/>
                          <a:ea typeface="宋体" pitchFamily="2" charset="-122"/>
                          <a:cs typeface="Times New Roman" pitchFamily="18" charset="0"/>
                        </a:rPr>
                        <a:t>11</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6</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Nanjing</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8</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10</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5</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7</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10</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Zhuhai</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9</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FF0000"/>
                          </a:solidFill>
                          <a:effectLst/>
                          <a:latin typeface="Times New Roman" pitchFamily="18" charset="0"/>
                          <a:ea typeface="宋体" pitchFamily="2" charset="-122"/>
                          <a:cs typeface="Times New Roman" pitchFamily="18" charset="0"/>
                        </a:rPr>
                        <a:t>16</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FF0000"/>
                          </a:solidFill>
                          <a:effectLst/>
                          <a:latin typeface="Times New Roman" pitchFamily="18" charset="0"/>
                          <a:ea typeface="宋体" pitchFamily="2" charset="-122"/>
                          <a:cs typeface="Times New Roman" pitchFamily="18" charset="0"/>
                        </a:rPr>
                        <a:t>22</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4</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Qingdao</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10</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FF"/>
                          </a:solidFill>
                          <a:effectLst/>
                          <a:latin typeface="Times New Roman" pitchFamily="18" charset="0"/>
                          <a:ea typeface="宋体" pitchFamily="2" charset="-122"/>
                          <a:cs typeface="Times New Roman" pitchFamily="18" charset="0"/>
                        </a:rPr>
                        <a:t>9</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10</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FF"/>
                          </a:solidFill>
                          <a:effectLst/>
                          <a:latin typeface="Times New Roman" pitchFamily="18" charset="0"/>
                          <a:ea typeface="宋体" pitchFamily="2" charset="-122"/>
                          <a:cs typeface="Times New Roman" pitchFamily="18" charset="0"/>
                        </a:rPr>
                        <a:t>8</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11</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Hangzhou</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11</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11</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FF"/>
                          </a:solidFill>
                          <a:effectLst/>
                          <a:latin typeface="Times New Roman" pitchFamily="18" charset="0"/>
                          <a:ea typeface="宋体" pitchFamily="2" charset="-122"/>
                          <a:cs typeface="Times New Roman" pitchFamily="18" charset="0"/>
                        </a:rPr>
                        <a:t>9</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FF"/>
                          </a:solidFill>
                          <a:effectLst/>
                          <a:latin typeface="Times New Roman" pitchFamily="18" charset="0"/>
                          <a:ea typeface="宋体" pitchFamily="2" charset="-122"/>
                          <a:cs typeface="Times New Roman" pitchFamily="18" charset="0"/>
                        </a:rPr>
                        <a:t>9</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12</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Wuxi</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12</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FF"/>
                          </a:solidFill>
                          <a:effectLst/>
                          <a:latin typeface="Times New Roman" pitchFamily="18" charset="0"/>
                          <a:ea typeface="宋体" pitchFamily="2" charset="-122"/>
                          <a:cs typeface="Times New Roman" pitchFamily="18" charset="0"/>
                        </a:rPr>
                        <a:t>6</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18</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FF"/>
                          </a:solidFill>
                          <a:effectLst/>
                          <a:latin typeface="Times New Roman" pitchFamily="18" charset="0"/>
                          <a:ea typeface="宋体" pitchFamily="2" charset="-122"/>
                          <a:cs typeface="Times New Roman" pitchFamily="18" charset="0"/>
                        </a:rPr>
                        <a:t>4</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14</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graphicFrame>
        <p:nvGraphicFramePr>
          <p:cNvPr id="56167" name="Group 1895"/>
          <p:cNvGraphicFramePr>
            <a:graphicFrameLocks noGrp="1"/>
          </p:cNvGraphicFramePr>
          <p:nvPr/>
        </p:nvGraphicFramePr>
        <p:xfrm>
          <a:off x="5627655" y="3351407"/>
          <a:ext cx="4779937" cy="4279204"/>
        </p:xfrm>
        <a:graphic>
          <a:graphicData uri="http://schemas.openxmlformats.org/drawingml/2006/table">
            <a:tbl>
              <a:tblPr/>
              <a:tblGrid>
                <a:gridCol w="1108990"/>
                <a:gridCol w="663515"/>
                <a:gridCol w="751858"/>
                <a:gridCol w="751858"/>
                <a:gridCol w="751858"/>
                <a:gridCol w="751858"/>
              </a:tblGrid>
              <a:tr h="381568">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City</a:t>
                      </a:r>
                      <a:endParaRPr kumimoji="0" lang="en-GB" altLang="en-US"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U</a:t>
                      </a:r>
                      <a:endParaRPr kumimoji="0" lang="en-GB" altLang="en-US"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E</a:t>
                      </a:r>
                      <a:endParaRPr kumimoji="0" lang="en-GB" altLang="en-US"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S</a:t>
                      </a:r>
                      <a:endParaRPr kumimoji="0" lang="en-GB" altLang="en-US"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N</a:t>
                      </a:r>
                      <a:endParaRPr kumimoji="0" lang="en-GB" altLang="en-US"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C</a:t>
                      </a:r>
                      <a:endParaRPr kumimoji="0" lang="en-GB" altLang="en-US"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Tianjin</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13</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12</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FF"/>
                          </a:solidFill>
                          <a:effectLst/>
                          <a:latin typeface="Times New Roman" pitchFamily="18" charset="0"/>
                          <a:ea typeface="宋体" pitchFamily="2" charset="-122"/>
                          <a:cs typeface="Times New Roman" pitchFamily="18" charset="0"/>
                        </a:rPr>
                        <a:t>7</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16</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FF"/>
                          </a:solidFill>
                          <a:effectLst/>
                          <a:latin typeface="Times New Roman" pitchFamily="18" charset="0"/>
                          <a:ea typeface="宋体" pitchFamily="2" charset="-122"/>
                          <a:cs typeface="Times New Roman" pitchFamily="18" charset="0"/>
                        </a:rPr>
                        <a:t>8</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Shenyang</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14</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8</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12</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12</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17</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Ningbo</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15</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14</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13</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11</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13</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Jinan</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16</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13</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FF"/>
                          </a:solidFill>
                          <a:effectLst/>
                          <a:latin typeface="Times New Roman" pitchFamily="18" charset="0"/>
                          <a:ea typeface="宋体" pitchFamily="2" charset="-122"/>
                          <a:cs typeface="Times New Roman" pitchFamily="18" charset="0"/>
                        </a:rPr>
                        <a:t>8</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21</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23</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Chengdu</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17</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19</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16</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15</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21</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Changchun</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18</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17</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17</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18</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20</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Dongguan</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19</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20</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23</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17</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15</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Wuhan</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20</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21</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21</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19</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16</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Xian</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21</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23</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19</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22</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19</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Chongqing</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22</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24</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24</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20</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18</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Harbin</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23</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22</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15</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23</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22</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324803">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Wenzhou</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24</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18</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20</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24</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Font typeface="Wingdings" pitchFamily="2" charset="2"/>
                        <a:defRPr sz="2800">
                          <a:solidFill>
                            <a:schemeClr val="tx1"/>
                          </a:solidFill>
                          <a:latin typeface="Arial" pitchFamily="34" charset="0"/>
                        </a:defRPr>
                      </a:lvl1pPr>
                      <a:lvl2pPr eaLnBrk="0" hangingPunct="0">
                        <a:spcBef>
                          <a:spcPct val="20000"/>
                        </a:spcBef>
                        <a:buClr>
                          <a:schemeClr val="accent1"/>
                        </a:buClr>
                        <a:buFont typeface="Wingdings" pitchFamily="2" charset="2"/>
                        <a:defRPr sz="2400">
                          <a:solidFill>
                            <a:schemeClr val="tx1"/>
                          </a:solidFill>
                          <a:latin typeface="Arial" pitchFamily="34" charset="0"/>
                        </a:defRPr>
                      </a:lvl2pPr>
                      <a:lvl3pPr eaLnBrk="0" hangingPunct="0">
                        <a:spcBef>
                          <a:spcPct val="20000"/>
                        </a:spcBef>
                        <a:buClr>
                          <a:schemeClr val="tx1"/>
                        </a:buClr>
                        <a:defRPr sz="2000">
                          <a:solidFill>
                            <a:schemeClr val="tx1"/>
                          </a:solidFill>
                          <a:latin typeface="Arial" pitchFamily="34" charset="0"/>
                        </a:defRPr>
                      </a:lvl3pPr>
                      <a:lvl4pPr eaLnBrk="0" hangingPunct="0">
                        <a:spcBef>
                          <a:spcPct val="20000"/>
                        </a:spcBef>
                        <a:defRPr>
                          <a:solidFill>
                            <a:schemeClr val="tx1"/>
                          </a:solidFill>
                          <a:latin typeface="Arial" pitchFamily="34" charset="0"/>
                        </a:defRPr>
                      </a:lvl4pPr>
                      <a:lvl5pPr eaLnBrk="0" hangingPunct="0">
                        <a:spcBef>
                          <a:spcPct val="20000"/>
                        </a:spcBef>
                        <a:defRPr>
                          <a:solidFill>
                            <a:schemeClr val="tx1"/>
                          </a:solidFill>
                          <a:latin typeface="Arial" pitchFamily="34" charset="0"/>
                        </a:defRPr>
                      </a:lvl5pPr>
                      <a:lvl6pPr eaLnBrk="0" fontAlgn="base" hangingPunct="0">
                        <a:spcBef>
                          <a:spcPct val="20000"/>
                        </a:spcBef>
                        <a:spcAft>
                          <a:spcPct val="0"/>
                        </a:spcAft>
                        <a:defRPr>
                          <a:solidFill>
                            <a:schemeClr val="tx1"/>
                          </a:solidFill>
                          <a:latin typeface="Arial" pitchFamily="34" charset="0"/>
                        </a:defRPr>
                      </a:lvl6pPr>
                      <a:lvl7pPr eaLnBrk="0" fontAlgn="base" hangingPunct="0">
                        <a:spcBef>
                          <a:spcPct val="20000"/>
                        </a:spcBef>
                        <a:spcAft>
                          <a:spcPct val="0"/>
                        </a:spcAft>
                        <a:defRPr>
                          <a:solidFill>
                            <a:schemeClr val="tx1"/>
                          </a:solidFill>
                          <a:latin typeface="Arial" pitchFamily="34" charset="0"/>
                        </a:defRPr>
                      </a:lvl7pPr>
                      <a:lvl8pPr eaLnBrk="0" fontAlgn="base" hangingPunct="0">
                        <a:spcBef>
                          <a:spcPct val="20000"/>
                        </a:spcBef>
                        <a:spcAft>
                          <a:spcPct val="0"/>
                        </a:spcAft>
                        <a:defRPr>
                          <a:solidFill>
                            <a:schemeClr val="tx1"/>
                          </a:solidFill>
                          <a:latin typeface="Arial" pitchFamily="34" charset="0"/>
                        </a:defRPr>
                      </a:lvl8pPr>
                      <a:lvl9pPr eaLnBrk="0" fontAlgn="base" hangingPunct="0">
                        <a:spcBef>
                          <a:spcPct val="20000"/>
                        </a:spcBef>
                        <a:spcAft>
                          <a:spcPct val="0"/>
                        </a:spcAft>
                        <a:defRPr>
                          <a:solidFill>
                            <a:schemeClr val="tx1"/>
                          </a:solidFill>
                          <a:latin typeface="Arial"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Times New Roman" pitchFamily="18" charset="0"/>
                          <a:ea typeface="宋体" pitchFamily="2" charset="-122"/>
                          <a:cs typeface="Times New Roman" pitchFamily="18" charset="0"/>
                        </a:rPr>
                        <a:t>24</a:t>
                      </a:r>
                      <a:endParaRPr kumimoji="0" lang="en-US" altLang="zh-TW" sz="2100" b="0" i="0" u="none" strike="noStrike" cap="none" normalizeH="0" baseline="0" smtClean="0">
                        <a:ln>
                          <a:noFill/>
                        </a:ln>
                        <a:solidFill>
                          <a:schemeClr val="tx1"/>
                        </a:solidFill>
                        <a:effectLst/>
                        <a:latin typeface="Arial" pitchFamily="34" charset="0"/>
                        <a:ea typeface="宋体" pitchFamily="2" charset="-122"/>
                        <a:cs typeface="Times New Roman" pitchFamily="18" charset="0"/>
                      </a:endParaRPr>
                    </a:p>
                  </a:txBody>
                  <a:tcPr marL="108267" marR="108267" marT="54134" marB="54134"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25400" cap="flat" cmpd="sng" algn="ctr">
                      <a:solidFill>
                        <a:srgbClr val="008000"/>
                      </a:solidFill>
                      <a:prstDash val="solid"/>
                      <a:round/>
                      <a:headEnd type="none" w="med" len="med"/>
                      <a:tailEnd type="none" w="med" len="med"/>
                    </a:lnB>
                    <a:lnTlToBr>
                      <a:noFill/>
                    </a:lnTlToBr>
                    <a:lnBlToTr>
                      <a:noFill/>
                    </a:lnBlToTr>
                    <a:noFill/>
                  </a:tcPr>
                </a:tc>
              </a:tr>
            </a:tbl>
          </a:graphicData>
        </a:graphic>
      </p:graphicFrame>
      <p:sp>
        <p:nvSpPr>
          <p:cNvPr id="9" name="Rectangle 2"/>
          <p:cNvSpPr txBox="1">
            <a:spLocks noChangeArrowheads="1"/>
          </p:cNvSpPr>
          <p:nvPr/>
        </p:nvSpPr>
        <p:spPr>
          <a:xfrm>
            <a:off x="1668959" y="315615"/>
            <a:ext cx="8003959" cy="1182597"/>
          </a:xfrm>
          <a:prstGeom prst="rect">
            <a:avLst/>
          </a:prstGeom>
        </p:spPr>
        <p:txBody>
          <a:bodyPr/>
          <a:lstStyle>
            <a:lvl1pPr algn="l" rtl="0" eaLnBrk="0" fontAlgn="base" hangingPunct="0">
              <a:spcBef>
                <a:spcPct val="0"/>
              </a:spcBef>
              <a:spcAft>
                <a:spcPct val="0"/>
              </a:spcAft>
              <a:defRPr sz="5200">
                <a:solidFill>
                  <a:schemeClr val="tx2"/>
                </a:solidFill>
                <a:latin typeface="+mj-lt"/>
                <a:ea typeface="+mj-ea"/>
                <a:cs typeface="+mj-cs"/>
              </a:defRPr>
            </a:lvl1pPr>
            <a:lvl2pPr algn="l" rtl="0" eaLnBrk="0" fontAlgn="base" hangingPunct="0">
              <a:spcBef>
                <a:spcPct val="0"/>
              </a:spcBef>
              <a:spcAft>
                <a:spcPct val="0"/>
              </a:spcAft>
              <a:defRPr sz="5200">
                <a:solidFill>
                  <a:schemeClr val="tx2"/>
                </a:solidFill>
                <a:latin typeface="Garamond" pitchFamily="18" charset="0"/>
              </a:defRPr>
            </a:lvl2pPr>
            <a:lvl3pPr algn="l" rtl="0" eaLnBrk="0" fontAlgn="base" hangingPunct="0">
              <a:spcBef>
                <a:spcPct val="0"/>
              </a:spcBef>
              <a:spcAft>
                <a:spcPct val="0"/>
              </a:spcAft>
              <a:defRPr sz="5200">
                <a:solidFill>
                  <a:schemeClr val="tx2"/>
                </a:solidFill>
                <a:latin typeface="Garamond" pitchFamily="18" charset="0"/>
              </a:defRPr>
            </a:lvl3pPr>
            <a:lvl4pPr algn="l" rtl="0" eaLnBrk="0" fontAlgn="base" hangingPunct="0">
              <a:spcBef>
                <a:spcPct val="0"/>
              </a:spcBef>
              <a:spcAft>
                <a:spcPct val="0"/>
              </a:spcAft>
              <a:defRPr sz="5200">
                <a:solidFill>
                  <a:schemeClr val="tx2"/>
                </a:solidFill>
                <a:latin typeface="Garamond" pitchFamily="18" charset="0"/>
              </a:defRPr>
            </a:lvl4pPr>
            <a:lvl5pPr algn="l" rtl="0" eaLnBrk="0" fontAlgn="base" hangingPunct="0">
              <a:spcBef>
                <a:spcPct val="0"/>
              </a:spcBef>
              <a:spcAft>
                <a:spcPct val="0"/>
              </a:spcAft>
              <a:defRPr sz="5200">
                <a:solidFill>
                  <a:schemeClr val="tx2"/>
                </a:solidFill>
                <a:latin typeface="Garamond" pitchFamily="18" charset="0"/>
              </a:defRPr>
            </a:lvl5pPr>
            <a:lvl6pPr marL="541325" algn="l" rtl="0" fontAlgn="base">
              <a:spcBef>
                <a:spcPct val="0"/>
              </a:spcBef>
              <a:spcAft>
                <a:spcPct val="0"/>
              </a:spcAft>
              <a:defRPr sz="5200">
                <a:solidFill>
                  <a:schemeClr val="tx2"/>
                </a:solidFill>
                <a:latin typeface="Garamond" pitchFamily="18" charset="0"/>
              </a:defRPr>
            </a:lvl6pPr>
            <a:lvl7pPr marL="1082650" algn="l" rtl="0" fontAlgn="base">
              <a:spcBef>
                <a:spcPct val="0"/>
              </a:spcBef>
              <a:spcAft>
                <a:spcPct val="0"/>
              </a:spcAft>
              <a:defRPr sz="5200">
                <a:solidFill>
                  <a:schemeClr val="tx2"/>
                </a:solidFill>
                <a:latin typeface="Garamond" pitchFamily="18" charset="0"/>
              </a:defRPr>
            </a:lvl7pPr>
            <a:lvl8pPr marL="1623974" algn="l" rtl="0" fontAlgn="base">
              <a:spcBef>
                <a:spcPct val="0"/>
              </a:spcBef>
              <a:spcAft>
                <a:spcPct val="0"/>
              </a:spcAft>
              <a:defRPr sz="5200">
                <a:solidFill>
                  <a:schemeClr val="tx2"/>
                </a:solidFill>
                <a:latin typeface="Garamond" pitchFamily="18" charset="0"/>
              </a:defRPr>
            </a:lvl8pPr>
            <a:lvl9pPr marL="2165299" algn="l" rtl="0" fontAlgn="base">
              <a:spcBef>
                <a:spcPct val="0"/>
              </a:spcBef>
              <a:spcAft>
                <a:spcPct val="0"/>
              </a:spcAft>
              <a:defRPr sz="5200">
                <a:solidFill>
                  <a:schemeClr val="tx2"/>
                </a:solidFill>
                <a:latin typeface="Garamond" pitchFamily="18" charset="0"/>
              </a:defRPr>
            </a:lvl9pPr>
          </a:lstStyle>
          <a:p>
            <a:pPr eaLnBrk="1" hangingPunct="1"/>
            <a:r>
              <a:rPr lang="en-US" altLang="zh-TW" sz="3300" b="1" kern="0" dirty="0" smtClean="0">
                <a:ea typeface="PMingLiU" pitchFamily="18" charset="-120"/>
              </a:rPr>
              <a:t>Measuring Urban Competitiveness from Perspective of Sustainable Development</a:t>
            </a:r>
            <a:endParaRPr lang="en-US" altLang="zh-CN" b="1" kern="0" dirty="0" smtClean="0">
              <a:ea typeface="宋体" pitchFamily="2" charset="-122"/>
            </a:endParaRPr>
          </a:p>
        </p:txBody>
      </p:sp>
    </p:spTree>
    <p:extLst>
      <p:ext uri="{BB962C8B-B14F-4D97-AF65-F5344CB8AC3E}">
        <p14:creationId xmlns:p14="http://schemas.microsoft.com/office/powerpoint/2010/main" xmlns="" val="13981176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t2.gstatic.com/images?q=tbn:ANd9GcS3ctJFmPBAAbYnJk8X4_Jhl0IOh9nKrLXJb7t3NWwphavfUgvZ">
            <a:hlinkClick r:id="rId2"/>
          </p:cNvPr>
          <p:cNvPicPr>
            <a:picLocks noChangeAspect="1" noChangeArrowheads="1"/>
          </p:cNvPicPr>
          <p:nvPr/>
        </p:nvPicPr>
        <p:blipFill rotWithShape="1">
          <a:blip r:embed="rId3" cstate="print">
            <a:extLst/>
          </a:blip>
          <a:srcRect l="13153" t="12556" r="16345" b="12210"/>
          <a:stretch/>
        </p:blipFill>
        <p:spPr bwMode="auto">
          <a:xfrm>
            <a:off x="7755997" y="2043807"/>
            <a:ext cx="2284742" cy="2426444"/>
          </a:xfrm>
          <a:prstGeom prst="ellipse">
            <a:avLst/>
          </a:prstGeom>
          <a:ln>
            <a:noFill/>
          </a:ln>
          <a:effectLst>
            <a:softEdge rad="112500"/>
          </a:effectLst>
          <a:extLst/>
        </p:spPr>
      </p:pic>
      <p:sp>
        <p:nvSpPr>
          <p:cNvPr id="58370" name="Rectangle 2"/>
          <p:cNvSpPr>
            <a:spLocks noGrp="1" noChangeArrowheads="1"/>
          </p:cNvSpPr>
          <p:nvPr>
            <p:ph type="title"/>
          </p:nvPr>
        </p:nvSpPr>
        <p:spPr/>
        <p:txBody>
          <a:bodyPr/>
          <a:lstStyle/>
          <a:p>
            <a:r>
              <a:rPr lang="en-US" altLang="zh-CN" dirty="0">
                <a:ea typeface="宋体" pitchFamily="2" charset="-122"/>
              </a:rPr>
              <a:t>Policy responses and options for sustainable urbanization</a:t>
            </a:r>
          </a:p>
        </p:txBody>
      </p:sp>
      <p:sp>
        <p:nvSpPr>
          <p:cNvPr id="35843" name="Rectangle 3"/>
          <p:cNvSpPr>
            <a:spLocks noGrp="1" noChangeArrowheads="1"/>
          </p:cNvSpPr>
          <p:nvPr>
            <p:ph type="body" idx="1"/>
          </p:nvPr>
        </p:nvSpPr>
        <p:spPr/>
        <p:txBody>
          <a:bodyPr/>
          <a:lstStyle/>
          <a:p>
            <a:r>
              <a:rPr lang="en-US" altLang="zh-CN" dirty="0" smtClean="0">
                <a:solidFill>
                  <a:srgbClr val="7030A0"/>
                </a:solidFill>
                <a:ea typeface="宋体" pitchFamily="2" charset="-122"/>
              </a:rPr>
              <a:t>Dilemma situation in Chinese cities</a:t>
            </a:r>
          </a:p>
          <a:p>
            <a:pPr lvl="1"/>
            <a:r>
              <a:rPr lang="en-US" altLang="zh-CN" dirty="0" smtClean="0">
                <a:ea typeface="宋体" pitchFamily="2" charset="-122"/>
              </a:rPr>
              <a:t>Demand </a:t>
            </a:r>
            <a:r>
              <a:rPr lang="en-US" altLang="zh-CN" dirty="0" err="1" smtClean="0">
                <a:ea typeface="宋体" pitchFamily="2" charset="-122"/>
              </a:rPr>
              <a:t>labour</a:t>
            </a:r>
            <a:r>
              <a:rPr lang="en-US" altLang="zh-CN" dirty="0" smtClean="0">
                <a:ea typeface="宋体" pitchFamily="2" charset="-122"/>
              </a:rPr>
              <a:t> force from temporary migrants</a:t>
            </a:r>
          </a:p>
          <a:p>
            <a:pPr lvl="1"/>
            <a:r>
              <a:rPr lang="en-US" altLang="zh-CN" dirty="0" smtClean="0">
                <a:ea typeface="宋体" pitchFamily="2" charset="-122"/>
              </a:rPr>
              <a:t>Could not provide the social welfare to them</a:t>
            </a:r>
          </a:p>
          <a:p>
            <a:endParaRPr lang="en-US" altLang="zh-CN" dirty="0" smtClean="0">
              <a:ea typeface="宋体" pitchFamily="2" charset="-122"/>
            </a:endParaRPr>
          </a:p>
          <a:p>
            <a:endParaRPr lang="en-US" altLang="zh-CN" dirty="0" smtClean="0">
              <a:ea typeface="宋体" pitchFamily="2" charset="-122"/>
            </a:endParaRPr>
          </a:p>
          <a:p>
            <a:r>
              <a:rPr lang="en-US" altLang="zh-CN" dirty="0" smtClean="0">
                <a:solidFill>
                  <a:srgbClr val="7030A0"/>
                </a:solidFill>
                <a:ea typeface="宋体" pitchFamily="2" charset="-122"/>
              </a:rPr>
              <a:t>Should the government and the society encourage, control or regulate such informal but “legal” migration? </a:t>
            </a:r>
          </a:p>
          <a:p>
            <a:endParaRPr lang="en-US" altLang="zh-CN" dirty="0" smtClean="0">
              <a:ea typeface="宋体" pitchFamily="2" charset="-122"/>
            </a:endParaRPr>
          </a:p>
        </p:txBody>
      </p:sp>
      <p:sp>
        <p:nvSpPr>
          <p:cNvPr id="58372" name="Slide Number Placeholder 5"/>
          <p:cNvSpPr>
            <a:spLocks noGrp="1"/>
          </p:cNvSpPr>
          <p:nvPr>
            <p:ph type="sldNum" sz="quarter" idx="12"/>
          </p:nvPr>
        </p:nvSpPr>
        <p:spPr>
          <a:noFill/>
        </p:spPr>
        <p:txBody>
          <a:bodyPr/>
          <a:lstStyle/>
          <a:p>
            <a:fld id="{0810BD85-0073-460E-ADE5-E31A747C55E8}" type="slidenum">
              <a:rPr lang="zh-CN" altLang="en-US" sz="2700" smtClean="0">
                <a:latin typeface="Times New Roman" pitchFamily="18" charset="0"/>
                <a:ea typeface="宋体" pitchFamily="2" charset="-122"/>
              </a:rPr>
              <a:pPr/>
              <a:t>27</a:t>
            </a:fld>
            <a:endParaRPr lang="en-US" altLang="zh-CN" sz="2700" smtClean="0">
              <a:latin typeface="Times New Roman" pitchFamily="18" charset="0"/>
              <a:ea typeface="宋体" pitchFamily="2" charset="-122"/>
            </a:endParaRPr>
          </a:p>
        </p:txBody>
      </p:sp>
      <p:pic>
        <p:nvPicPr>
          <p:cNvPr id="5" name="Picture 2" descr="http://www.bu.edu/tech/files/2012/09/strategy.jpg">
            <a:hlinkClick r:id="rId4"/>
          </p:cNvPr>
          <p:cNvPicPr>
            <a:picLocks noChangeAspect="1" noChangeArrowheads="1"/>
          </p:cNvPicPr>
          <p:nvPr/>
        </p:nvPicPr>
        <p:blipFill>
          <a:blip r:embed="rId5" cstate="print">
            <a:extLst/>
          </a:blip>
          <a:srcRect/>
          <a:stretch>
            <a:fillRect/>
          </a:stretch>
        </p:blipFill>
        <p:spPr bwMode="auto">
          <a:xfrm>
            <a:off x="2749079" y="5572199"/>
            <a:ext cx="3540815" cy="1512168"/>
          </a:xfrm>
          <a:prstGeom prst="ellipse">
            <a:avLst/>
          </a:prstGeom>
          <a:ln>
            <a:noFill/>
          </a:ln>
          <a:effectLst>
            <a:softEdge rad="112500"/>
          </a:effectLst>
          <a:extLst/>
        </p:spPr>
      </p:pic>
      <p:sp>
        <p:nvSpPr>
          <p:cNvPr id="58374" name="AutoShape 2" descr="data:image/jpeg;base64,/9j/4AAQSkZJRgABAQAAAQABAAD/2wCEAAkGBhQSEBQUEBQVFBUUFRQXGBQUFRUVGBgVFxUVFBcVGBQXGyYeGBkjGhQUHy8gJScpLCwsFR4xNTAqNSYrLCkBCQoKDgwOGg8PGiwkHyQsLCwsLywqLCwsLCwtLCksLCwsKiwpLC0sLCksKSwsLCwsLCwsKSwpLCksLCwsLCwpLP/AABEIALcBEwMBIgACEQEDEQH/xAAcAAAABwEBAAAAAAAAAAAAAAABAgMEBQYHAAj/xABHEAACAQIEAwQGBgYIBQUAAAABAgMAEQQFEiEGMUETIlFhB1JxgZGhFCMyQpKxM2JyosHhJDRDU4Ky0fAVFmPC8Rdzg8Pi/8QAGwEAAgMBAQEAAAAAAAAAAAAAAgMBBAUABgf/xAAxEQACAgEDAQYEBgMBAQAAAAAAAQIRAwQSITEFQVFhcZETIjKhFEKBwdHwM7HhQxX/2gAMAwEAAhEDEQA/AMioQK6hFXUiuCBQgVwFGAokQcBQgUIFGAqSAAKMBQgUYCjQLBAo4rgKMBTEgGcoo9qBRSgo0iAoFHVaFVpVFpiQDYmFp/k+SyYiQJCjO219IvpHVj5U37K/KtH9EuXzQ4ktJHKqSxd1uzup717lug2NqXlnsjYUFudDrgX0fFJ5DiU70JGgndTcnvKfYLW86svG/AsOLg7qaZIwShjCBjYGyG9gVv51bGYXHnSGKcaSayZZpSluLyxpRo8vPEyOVYWZTYg+I51b8v7H/hbM6tK8c+soG0izKBqZlGrSALWB61ovpFjg/wCHOXhDanHeVbFXN/rCy8uW99jyPOoX0S4B3wkyyRI0EjXBex1tYBhp9UAfE1defdDd4MrfDqdGS4t1Z2KLoUm4UEkKPC53NIEVrfFHogeTE9pg2RYpWJdXsBFf1VA7y8+7taq3n3osnw8RcSRzFbl0juGVejAHdh7qZHPB1yQ8ckUegK0s0dtj0/OiladQuxEiiEUsVopWgaJESKKRSxWiEUNBCZFFIpQiiEUDCQQiimj2opFAwghopFHIopFQSErqNaupZxwFGArgKNajRxwowrgKMBRHHCl8JhjI6otgWIAJ2Av1J6AUiBV+9EfDC4nEvLNfssOoJ3sGdr2BPgFDE+6olLarBldcdSCzTgjGYddbwlo/72IiZPxR3t7wKhFF+VbhPx6blMPGkcI2UWOogcj3SNI25fGorNcPgsWS0+HCOb/XYYiNrnq0Z7r7+dLjnfeiitfpm9u7n7e5lAWjhauc/o4Ln+g4iOc/3Un1E3uV+63tBFVzMcmmwzacTFJEemtSAfY3I+4mrcJxl0ZZ6q10GIWjgUdVqYyDhqTFNpjB3Ng1u7qtexPQW60/hK2B38EOoqb4dwoMo1RPKNSd0HTcahcH2g/O9aJwh6NYY5i00olcR/oxtoLXVtQ3DDfarlBwlCsolYa5FACk7AAKFHdGxOw3O9VJ6qKtIesEn1Mtzjg+bDyl8NBIbNG63TUq3YgLqB3sQL7XNxe1aPheJHVQuIQpINmCgELsL7gm4vyruIuIGhvptsKzts2keQvqNz4VUlkeRLd3DElB8GjPmFwGvSzYwOoArPlzJ7gXq45LICN6S1Q2MrHySlOe6nmOhHsoY4SoC4eyISTZFCi7G52AsKDGYtF2B3o+Gz2BFO4BA5dTUBD3DARgKx/81A8eYKaSBWw43Qs2pSFdLKSGBPNdrFbb36WpJuI1kmuOXhVgxM5MLFLBipC6uV7bXHUXoo3FpgummjzViYmDtq5339p3/jSJWpLNWLTSM5Gou17EkXBtsTzG1M63UrRnDcrSbClnNJkUDQSYkRRGFKEUBFA0GJEUUilSKIwoGiUJEUU0oaKaWwxNqLSlqKRQkhK6jaa6gokACjigFGFGcCBRgKKBRwKmiAbVsmRQfQeH78pcWdXn9b3V+ES399ZXkWUnE4mGBecsip7FJ7x9yhj7q1j0lYwdrDh02SBAbDxYBVFvJFHxqvqXSoq6nJ8PDKX6FUjntTgYimSJejjnVNSPIygmPe1vsbEDcX6HxHhUxheKplUoxWWPrHMO0W3hvuPjUBGTewuSeQAJJ9w3pfGYSSIqJkMZZdQVtjpuRcrzHI86OwsTy4/mxtpeRM4fLMrmYPNh3w56iJ2MJPXYbrz6Acqt3DvDmHgRzg5GdGIOzhyDaxG3S3leszE3ShixjI2pGZGH3lJU/EGilkk1Vmrp+1pw/wAkU/NcM22PCDUGHPx9tI5hmixgje/Ss/y/0g4qHT26iVWAILL2bkHqHA0t7x76sUfFeFxYC6+yf1Zhpv7H+z8/dQWbuLX4cvCdPwfBEZ7IHHPnUfJl+lQQPfUhn+WSxm+k6OjDdbH9YUzwcjSCw+7z9lHY99SLjQhyfKpCPNinLai4iCxNqjsVhT0rupHQdYvPSx51B4vNWPWkpwRTTsyTsKOKIbslMizMrKCwuL8hWsZdg1mUySKygppUliCEuGIBHIEgf+KpOTZZBhIhPjB3jYxxjcm/U+A9tF4j9JUrWXC2jQoL7XdWvtvyBsBtvzpqxSyP5fcj4kYfUUri7sPpkowl+yDWve4LffKn1b3tUMVqTfAs0hVA0jaj9kEkm/Ow5UueHJ+w7fsz2W4L3WwINrEXuDfpatVbYxSbKluTtIgmWiiEk2FOGWiFalo6xYZPpJ7ZwgF/sFZGJtsAAbe8mo5032p9qGk+NIumpgAAOnhypbQaYz0UV0HQ391qWcUmRQNBpiBFFIpVlohFLaCsSNBRzQWoGgglDXWoaGiQoowoKOKmiDgKOBQUYUYLNE9DuQLNPPNKPq4oim9xvKCGsQRYiMNv01UjmeO7aaSTozHTveyDuoN/1QKs+Tw/QOHweUuK73n9dsvwiF6p2seVZmee6RkdqT+nGvUcQShWBKq9uaPfSR4EqQR7RWjcKZXluLQlIAJFtrid3Yr5gFu8p6GsyMtOMuzOSCVZYWs68vAjqrDqp6j/AEpKlRS0edYpfPFNehu2CyuKEWhjSP8AYUL8xzqk8ZcD4ifEPPEyOCqgRnuMoUcgTsd7npzqy5XxXFNgzivsqisZF5lGQXZfPy8QRSmVcWYXE7QyqW9Ru4/4GsfhTD02XHgzwUG+Hyq4Max+XSwm00bxn9cEX9h5H3Gm2qvQM0CuCrqGB5hgCPgay30kZRBh5IhAgRnDswUnTYEBSFvYbk8vCha7zC1fZnwYualx5lUaUkAE8r89+fOgVqtnBHD8E0GJlxSakjIsQxBXShdyCD4FedNW4YixEbSZbKZCg1NBKNMoB9U8m/jbnUU2U/wWSUFNc3zXeMMs4gmw/wChkZR6v2kP+Btvhap7AcYwtcYiARsecuH2v5mM/wCpqmrGxUsqsVW2ptJst+VzawooeotkYtVnwdHx4PlGgHLhONWElSYeqDpkHtjanuT5GXssqkbkG4tt7KzdJrWIJBHI3sR7xViyrj3Ew2BYSr6su590g3HvvRqZrYe1oPjLGvTkns34DXVZCL7+VK5DwSsT2mXUGBN/ADfn0p1lnpDwspHbAwt4sLpf9scveBRuN5JZIVOFdijbs0TDTpXndx0N+X6tNg9zqzVjlxTjvg79ChcbZrHiMVfDi0aKEBF++QT3tPUX2HjzpvlnCkk0jI5EJUAkOpvY9R0sOpouXv2EtyqyabixsRcct/C46eFXXifGOuX/AF8t5ZSlkQIAv3ip3va/XnyrVlJ4lGEfcqRrI3N+xBYrMUy0lcE6SM/2mdGNlFrKGva17n31Wcx4hmlDqzWR+cagKm7aiQo2BuKd4vAxgKTKSGUG2gqynqGB686jJCnZlRq1lhuQLaR873tToY49er8aFucm67iLdaSYU6ZKReOnHJjZhRHalilEaOlyGobkUQinTkW5AeYvvSLClhpiDCk2FLNSRpTCQmRRSKUNENA0GmFoKGgoSTgKMKAUYVKRDDAVJ8OZOcVioYB/ayKpPgnNz7lDVGCtF9D2AYTyYrszIIgsWxRdHa7vL3yLhEXcDfvVE5bYtkLryWH0n48GWKBNliTUQOQLWCj3Iv71RvDXBT42B5I5FVkfRodTY90NfUOX2vA1D5zmn0jESyn+0ckDwUbKPwgVo3ojP9Gn/wDe/wDrSslcsx8ajqdU9/Tn/hl9t/8AdqAVP8F8OnGYkKwPZRnVKfEXJWP/ABH5A+VXL0h4aBsCJ40TUJEUSKoB06ihGoc12qNvAiGjlLFLL0S+5neFzF44polPcnCh1/ZYEEefT2H2U3PmL+2pvhjhSTG9p2bKixgd5gSCx3C7b8tz4bVE4vD9nI6EqxRipKG6kg2Nj1FxUU6Kk4ZdkZy6dxJ5XxbioLCOZio+5J9Yvss249xFJ5/xC+LlEkoVSECWW9tiSSAeV7/IVF3oK674BefI4bHJ0aVw20eHyV3nDFJWk1BNmId+xAG43sBXZBh8Hg4mx0Mk0yWMdtIul2FwwABBuALnYXHjeqhPxTI+CXCMECIUsy3BKob2I3BN7G4tyqY4NzSL6JjMNM6oZQxRWNtRMWkgE7Xuoo7XcbGLU45TjGKXEeG+50Dlfb/QMbiopERJHm1wOmoWNt0cHZrPbcEbCqqmWymPWkUhj9cIxXb9a1quyaU4fi17CZ01EerJiNR/cHyp5x7xFPhZIY8KwjTsy1wisDY6Qu4PdAty9YVDXiRm08XBSm2kkvPl+Rm3S9PMyyuXDvonQoxFwDY3HK4IJBFW/P8AL4HwWEnWFI5cTNBfTcbyHU+3gbbe2pHjnheXFYlGieIaYrKjvpdjqZjYW5ct67aVpdntRk1y+KrzM2DU7y7NZIG1Qu0Z/VNgfavI+8UOHyWZ5zAsZ7UEgobAggaiCxNuW/n0plNGUdkbZlYqV6hlNiNue4obM5QyQ+ZWvMsY4kjlP9Lw6OTt2sNopBfqR9lj8Kn+FocGGLQzGSUhtEc+lGUt1VGFmbbmDvWdhqEtemxzzS23wXcOvyY3ckpf79/5Lbn/AA+FhabEPKsrSjWrKoBO52t0N9rXtULhMsiWNpZ7FTZViuQ51cn25W86NguJ5410ahJH/dTASpbws26+4inpzDCzDfXg39ZLzRcrbqe+o36cqu4tYqqXBfjqsWR2uH5/z0/0VJo9JuOnK/8AOm8khtbpe9queJ4TC4QyRf0l9X28O3aKF56mW2peu1qpk677H+FvIg8q1IZI5OYj9rXUQakXpVqSYUbQSEGpM0sy0mRSpDUN2FOcBlE05tBE8lvUUtb2kbVLcI5d22LjUarg6gFUMSRbmDsBz3rd1hSJdKhY122UAb9b2qnnzbHSHQhuMAzTgnFYdA8yBAfFwSOveA5VAMK3L0gxwjCOZS58NJJsx5XHhWINUY57lbJnHa6EbV1GtXUYNhQKMBXCjgVxxwrVsnlbB5QVF1MsJkOqFhd8S4SNkxH2TpiBBTnWecO5UMRio4mOlCSZGH3YkGqQi3XSCAOdyKvfGWZLZMPGEFyJ5BH2oUAppw6dnKbo4isWFhuRtequqlS2iss9mOUvIraNWo+idj9FxNhc9ry8T2S7VlaGrDw1xjNgtQhCMrsGZHB5gBbhgbjYDxrPjKmY2kyxxZd0uhb80mGVZcmHjI+kzgl2HQkAO/sGyL8ehocygL5DhUQamb6MqjxYtYCqHnWcPip3mk5vayjkqj7KjyG/xNafwjnmF/4fAHlj1YeMMylhqUqCCdJ3JsT8aNO7L+HLHPOcLqNUhln+LXKsuXDwn6+QMNQ56j+kl+JAHu8Kjcw9F0g7P6O+osO+JLBUIUcmAubnYC3vqGgxrZjmkTPyeZbL6sUd3C/BST5sasPpUzl1eKFHZQEaRwrFbknSoNt7d1vjXNqrBnLFlxynNXGNKP8AfMpebZRJh5mhezOoBPZ3YWIuOgPI+FMyOnXwIsfga1NMSMuyxZwO0nlWLU7kkvI6i2puZVV2A8F86jMizlc0ZsPjYkL6C8csY0sukgHmTY94Eb2O4IoXFX1KuTQw3KClUnylX2sz6hFWjKOBnnlxMRfQ2GIW+m4cnVba4IuFB99NsRwJjI4+0aG4tcqrKzAc91H8L1FMpfhM23dtdEKJ20aAzaCQdGo6L+Nr2HM71epYMTHEkGKwYzCJQOylRiTa1gNQBNrWFzbbqaoIqQy3P8RhxaCZ0HqizL7lYED3CuTD02dY291/3yZoHFjhXyuJgsf18bMgI0oECiwPqgta9V7jebVmyaTZlOFCsOYOoNsen2/nVazDMpJ31zuZGta7W5eAAFgPICkIZSjKy7FGVl62KkFdvKwonKx+bXLI2kqVp+yNZbEMud9mmyS4YNILDdkLBDfpYG1Z5xVj45J3MUIiIeUOVa4c6yA9vumwN/bTrBcZSDHJiplDEII3CDTdLcwCbar2NuW1R/En0cyl8I7Mkmp2DqVKMWJK7gXHxrpO0N1OoWbE9r/M+H1ruoteZ4uGHAYAT4ZJxJCoY30SLpRDdXA5949R7ared5EixLicI7SYdzps478Un92/+vs53BM7xng3bBZeURmVYe8VUkAmOO1yOXI/Ci8NZa4yrHdqCqylez1gga7KoYA/r6Bfrapat0OyQ+NkeJx/KmnXl+5SNVAWq75vwbhUlTDK2ISdwNMzpeB5CCdBNtr26cvbVVg4fxMhcRwu5jYo+lb6WHMX6n+VLcWjNyaTJjdNX6cjODFtG2uNmRvWRip+IqWfiYTbY2CPEf8AUH1Uw/8AlTn7xTNcnJw0sutQYXVWha6yaTYBwDzFzytfY1GkUUZSi7TChPLh6OrJZ+HsNN/VMToY8ocWOzPsWde4ffaobN8hnwx+viZB0Yi6HzEi3Uj30Jp/l+fTQC0MrBDzjYBkO2942utXYa7IuJclyGsT+te38f8ASKyuWFXBxMbSILHSjaCfI+VHzzEwzTf0SDsltYILkk33JuTUzLicHP8Ap4Dh3P8Aa4QjST4thnNvwkUpluRTQs02BaLGDSR9XtKoNjdsO9mvt0vVuGoxzdp0/MvY8kZr5Xf+ytZJnL4WdJU+0hOx69CDWp5bxwmJjusbM6glgoJ02G/Pb51k2PnZpGZxpYsbjTpsb793oaHC47Qr3aUavuxvpBvf7W2/SmZcSny+o6M3HoT3EWOxWNlYIjMi7dy9h1N+9a9VTMMreKwkGknpqUn3gHarNlXHTwxGJYYzsAhC7jb71/t71VsW7MxZzdid6FJriuArsa2rqGhrqINmi4OwGJVdMIWw/smsDfe9gd6rGO9G7Q4lQidvC172YCRQb76SRfTcbi9UvDZrMjBkkdSOVifC1OjxFOZRK8hZgb97ceHKlRxyXeE2n3Fi4N4XgkxeJhxRusSjSwJFz2gAII5E7D4ioyfBdlJKh5rLIDcljcMRYsdzsBualeGuKmhxQxD2IYaZVQAXjPqr6ykBvO1WniTg1sX/AEvBtHKZe8yx3QMOSuuo2D2ADLfmL9bChme6TKGW8+N7OqfKKEDRlNOMblM0P6aKSPzZGA/Fax9xpqpqsZEotcNCt6Gk1YUfXXC2PstzKSCUSwtpdbgNYHY7EWO1K5vm8mKlMs2ksVVTpGkWUEDa/mfjUfrob13NURvnt2XwXvKM9gxeBGCxknYumkRyn7J0fY3OwYDukG1x1qV4ayGDLi+IxGJiYlSq6SLBSQTYXuzGwFh4Vl96G1FvL0NdTUpRTkujNX4VzLVh8fjSLdpLK6+OiKIBR7b3qtejXHSnHgGR2DxyNIGYsCRpIYgn7Vzz86hMJxLNHhnwysvZOGuCouNRuxDDffzvT7gfPYsJiWkn1WaMoCo1WJZWJI8LL0vU7raHR1cZ5MXNJdfUsOX8JwzY3GyTbQQysNAJUFtIkckjfSL8h4+VMocqwGPk7PBdph5BvZwSkkYtqKgsbEA3tceY8F+EuII5JMbh5X0DFySNG52BMgKad+TaQpA67inPBvA8+GxgebQEjRwrK99ZYabheYFiTv40XXoPjjhk2qEE4yb3PvXPj3FKzrLPo+IeEsHKEDUAQDdQ3I8jZhVpi4XwYwGHnxErwNMq98XZSzAsLrY2Fhz25c6rfFk+rG4pv+q4/B3f+yrNxsmjLcvQdAvyg/8A1ULvKOKGOLzS2ppdL9SBzvhR8OglRkmgblNGbrvsNQ3tc7XuR7KgyKuPozm1TS4dxqimiYsh5XBVb26XDEH2CozB8FYiUy9ioKRSSR63YIGKMV28TsN+V6Fq+ULyaffGOTCnzfHWmv2GeV8TYnDC0MzKvqHvp7la4HutSmdcX4rEoFlkGkFWCqoUFlN1JtubEXty2plmWXSQOUmQow3INuXiCNmHmKZsPHpQ21wJ+Nmh8jbXkaPh+IpcUUlwmJjjmsolwmII0Fl+/ESL2Pl8jRMwzqZsunaH6qeLFMMQISbgXN3B3Ok9038AfA1Qsbl0kWkSoy6lDqGHNTyI/wB7daPledS4WTtIH0taxBAKsPVdTzHwt4ij3eJfWtle2dq+vP3osOCl+lZfjpsRpkljMJWYqpZQAq3uB4A3tzovEuQYbCyJ2MjmRexkVZk1QzKXW5V1FrD7y+Bpv/zpqjxSNBGv0mFUHY9xVdA9mZD46xy9WpRZcL9AnQ4tZIlTXBFKtp4ZRc6R4qTYWG256USpjk8eRdzaXV9erK5xRlzrjZkEIjbZuyivIqgqCWWyg6Tz5C17VBkVrmaY145MfJBtO+Dw0yEAE6F7RXIB525+8VX8DlseYLhsROBqad8POyfV9oTGzRSjTsHvoB8bnwFQ48kZdHcvlfLt/cz4mhEhBBBsRyI2I9hG4qyZ3wrGkcsmFnM4wz9nOrJoZGvpDr6yagR/E1WSuw86joU545YnTJTNHOKwjyybz4cx63tvLA50Kznq6NYauoYeFVY1aeH11/Sov73CTAftR2mX5oaq5Fa2jk3Bp9xqaeW6CbEyaTYUqaIwqyywJWoKMRXUBIRaOK7RY28Ntt6MFokcGQ25VK5LxJicK18PKyXNyuxRj+sh2Pt51FAUoBUSxQl1QN07RoGA9MWJW4miikBIuV1Rk28rlflUgON8rxP9awhjYn7QQEAftRFWPwrM1o4pctFjfTgl5b4kkzUI+HMrxP8AVcX2bG9kZ1O3iVkCv86QxnosxC7xSRSjpuYyfjdfnWdBb89/bT7AZnNCbwTSx/sOyj8PL5VXl2e/ysRLFp59Y16E3juF8VDvJBJb1gupfxLcVGAdOvh1+FS0XpTxuHQs7pMAALSIAxF+WtNNPo/TPg5xbHYG97XK6JNvLVZh8ao5cTxvbIT/APLjkV4pe5BwFdLhlJYjusGsFNxzX7wIvSJNW7Dz5HirdjiGwzHkrkqPhICD7mpeb0ZOw1YXERTDmPu+zvLqWl0U8vZ2oj3X6FMvXXqXx/B+Li+1A5A6x2kH7t/yqGdSpswII6NsfgaGijLFKH1Jon+HnwTRvHjtaFyCs67hQBbSQL+d7girdkhwGA1z/TRiG0aVUOrELcEqqAk3YhfDlWY6qMHolKu4tYdX8JKoK10f96i2NxBkZ3bnIzsfaxLfxq/Y3MsDj4YI5MQ2GaFbASKAt9IU3Y90/Z9Yc6zoNQ66hOheLO4bk0mpdTScnfA5YjyjEriZWXSqxlSbc9KqpNrkC7E9B7xfGQSZPA2K7UozntGg+5KWkLM68iuonmDuVNuVZrUvkPE8uELKgWSKT7cMgujG1r+TWsL7g23BolPuLuLXR+hpKNV4+5czg8JjI8HAuJ7Zo5SCW7sxh0SOUII1baUW/l41FcQ5hlyvLh/oZUR60E0TBTrUctPMrqFiTfrtUZPxPCs8E2Fwow7wuWYK91kUixTkLbE7+dSWdZDDjjJicFiIhrUvJDIdLq+m5t13ty5XvY0V30HymskX8NRcu/zVd1iedZDiJFwCLI07SQXjVwq6BoRnu/UAFRc77DnUVNww+GniGPV0idrGSOz7WN7EA7jY2tewO1WvOM0fDplM0KFyuGYlAD3o+yhLg25bb36ECmseEVpsJi8JI7YZ8YuqJz+imclW235liP8AENyCK5pWdk00JTb5u17ce6/UpOPiRZXEL9pGGOh7W1L0NqbE7Vo+NyLDCXMcVi1Z0imVVjQlNzFExPdIuS0gHO3Oq7jeGY5VhmwTN2M8ohKy/ahlJsFZhfUpPXzHO9A4sp5dHOLbVenfVkBg84lhlSSORtcYspJLAKeaWPNDc7edT54+J+jqIIoY4sRHM6wi2sq1zZdrdTbrYb1H5nwVi4EeSSE6EYgupDCwNtdvtaD4kVCCIkEqCbbmwJsPE25DlvU20csmbC9rtFyynHRTYvMwh7mJw8zR6u7qYHUBY/eux28qpN9gfGutfw/31pXGYVo3ZJBZkNiD02uPdYg38CK6wZ5HkS46fuPeFpgmNw5PIyBD+zIDGfk1V7FYcxuyHmjMh9qsV/hT9JdDBhzUhh7VIYflTjjSELj8Rbk7iQeyVFlH+c1f0UuWi7o38rRAGiNSxFEIrSaLtiNq6j2rqCiS5Z1lUE5D4W0tx9xlSQEW+0rbN7gDUVkiYaNmTHRy35ArsU8TYHeoKJyDcGxHUc6fzZzLILO5Nxbzt4E9aFQfSzr8Cwy8P4AoTHjN7Me+Be1tlt43qq6KKtKKtNhCursBsFVpQLQKKOBTkLbBVaUUUCrSgWiQJHZ0bqiDm7fy/MirbHwlhpQA0ZUgAakJUkqguT03J8KrKR9pjYV6LY/E3/IVoeBOxO3In3kk/wAFrwXb+pks9QdUep7Mwr4FtdSv5Z6N0+lRaZxoOu+sAEbECx5E+VXHC5ZgcI4SYaWAvrVnB5XN2Wwvfla9VjP2KuijbSPHe4/81GyyljdiSfE71vdlYZ5tLGWSXWzI1+VY87UV0NVnzWOOIvFi5AAtwrlZ7gg23cav3tqjouMBMAJosPPsNm+rc7XIVH1qfaGFZ4h2t08Kc9qoI7lxpsQxO7dWFrW/lV/8BBd7Kb1cn1SLZPHlUou8cuFJ21Lq0X581Lpb3DlSJ4Chm3weNik/VexPxQ3/AHaq0VgbkX8jXMgJ5f79tLl2cu5laTwz+qC/Tglsd6PsbF/ZdoPGNg37ps3yqCxOEeM2kRkPg6sv+YVMYLOsRF+imlUeGssPwvcVO4fj/E2tKsM6+DppPK3MXH7tVZ6HKvMS9Lgl9MmvXkoqvR1arw2ZZdN+nwTRHq0BHxshU/u0i3CmAl/q+N7NjyScDna/3tJ/OqssM49UKl2fN/Q0/RlOJpNl35D3irXivRpilF4jFMvQo9j8G2+dQGOySeH9NDInmUNvxDb50umVZafJj+qLDYPO54XjaOVwYr6LksFBsGAVttJ0jbyqbxXpBmk7FXjiVI5opXESlTIUcPbc2BNr+21VS9depTYUNRlgqTL3/wA1wYmbFwykxQY1YyruB9VMiKt3sSNJKLve3d89nkGEXAYDRNNE8k2LgdBG2oWSWE3HW2mMsT0uBWcWoLeG3mNv9+Puqd5ZjrXdyVvnn1NOmxrpxCY2djHMoQoWJQq0JIGg7DvKfiag/R9H2ObtH0AxMX4W2HwT5VX4uIJRio8S7drLGVsX6hQQAdNujHfnvTTMceZJ5JQNBkkaSyse6WNzZtjzvU7hj1UW1Pwk3+jNxzbgzCYm/awJqII1oND7/rLYn31XvSDwH28Sy4YXliVVK8zLGo2HnIOnjuPCqJlnH+NgtacyL6swEg/Ee8PjWh/+pCR5dDiZlBllDBYUPNlYqdzcqosCSb8+tHaZoxzafPGSarxMacbnpz5jfwsR40/4rGsYSb+9wkYP7ULNCfkooM9zpsVO0rpGjNzES6b+bG92bzNKY1NeWQNzMOIniP7MqrKvzDU7SyrIjO01Rm4p2iuMKIRSrrRCK2WXxEiuo2muoCbEwKUUVZsj4PkkcdtE4QjnqUVPTcBw6bhZlP6vfvt50p54RdE7W1Zn6pSirUvmmRCJFdWezEgB0KNt5GoxVqxCSkrQtgKtKBaFUpQJTUxbAVaVVaFVo5WwJ8AT8Be+1c5bVYPV0NuH1DYmV/C4Hu7o/KrxhlslvFwPcCB/2mqlwdDZSxvuwHw3/wBasscoAS+2zN8FJ/Nq+Xdo5HlztnvdNDZgiiJzSTVKx8z+dNgtPsDlkk5PZqWKgaiSABy5sdhVkyfAYVAA/wBdI1wxt3EG9z528eZr6HpZLT6eEK5SR4rPeXNJ+bKiiUoRvVnfJIDPpgJkAF2VjoCi+5LW5ctudTEnDGB7xMhBNu6jg6fYDcn306WqhHrYqOnlLpRQ9NGCVf8AA4TBIyiKPtH3W8hLX8SF5X3qTweUYQlwIYwRs23I+Avy91Ketiu5hrRyfejMVWpLBZHPKuqOJ3XlqA291+dXE8IYQEE69rnSW5g8h7B5c6NmuffRgqRR6UUWFzsAOgFDPWX9C9zo6NrnI/YpuNyaaI2kjZdr8tQt+0u1MG8Ofl0+FX7A8eqxAZSNtzfaoDiuWOSbVEtmt37DY9Q3w60eLPKTqUQMuCMFujIgYJ2jN42aM/qMyf5SKlsLxxi49u1Eg8JUDdfFbE0plXCskulnBWNut1DEDwB6efyqefgrDuLJ2iHxvqFhz2IocstPdNewWKGerT9yEk4sgm/reAic9XiIDeHUA/vUkcuyqb7Ek+GPg4LL8SCLf4qe5hwGdQGGkWTbdXIVh8Nj8qrs2QzrIY+yfWOignbxBGxHnSfw+DIvlZ04y/8ASCf6fwSEno4dxfCYnD4gc9m0n5FhUNj+D8ZDcyQSWHVR2g+KXput0J2seu1iD7bXBqQwXFWJhPdnlt6pcMPL9IGpc9BJfS7K70+nl0tfcrz7bHY+B2PwoFUX3NvPw87damsT6Xn1tHjMJh8Sqki5XQ1uh5ML0ZeLsknNpYcTg2PVCXQe4E/5az3GnRMuysiVxaf2IDr478/HzoztewJuFBC3JsASWIHhuSffVqi4WwmIF8FmEEl+STfVt7P9rTTH8A42LfsS6+tERIPgO98qmminPS5odYlbVN6mcsTVgcbH1TsJx5aJDGx/C9RU0TI1nDIQeTgqfgwFTnCEPaTzRgbS4XEKfLuagfxKvxo8b2zTJ07aypFWZaSZaXtsKIy1vs1EN7V1KEUFBZJI4PiCeM92Q/4rN8L09HF+Kt+kt5gAVCRpflSqrUbIPuI3NEjj89lnt2lj/h39t6ZKK4LSqrTYpLoLbHkWbzBdKuQvqgAD4WpDcm5oFWlVSiVLoA2AqV2PzB4oJAjWDjSRyuDzHvF6WVKjOIf7NPFr/Db+JqtrJ7cMmO0sd+aKJHIDaJR1sxt5nb/uqYxUttW17Jbnt3iBUblkN1W1/uj53/JRTxmbe9jdrX5bAE187jD4uoS8X+57vK/h4HJ9yYSOVgCFJAPMA2B9ooY1tQiOlRHX0tJLofN5St8ho8QyklTYnr86eQ5w5IEtitxc6Rqt13pkUoQlDKMZdUTHI49GTWaphdCthy5kvyLWtbqbUrlqQIHYYhwx5CzDUbX3vzqDWOpLJcrWWSztpUC53AJ8heq8sMIx5ZYjnnKfCJyCczx6orF1O/aXUWtfYg86gMyxcpe0hF7chYgfzq0HK8Ghv3iD9xWY/lvUVnmVxDvwkILG6Ox1Hf7QB3t76VilBSpL7Ds0cjhbfsyuEU7y+YI4ZlDj1SSAfI+I8qS7KjrHV501Rnpu7LLDxmwvqQEfdUWChRyouM42LIyiPc7Xv0+FV0rRWi25+6q/4fH4FlanLVWOo870tdUAPjqa/wARSs/F87Iyd0Ai1wCCB7b0wjy523VSR4/zpF8OQbEEe3b86Z8LH4EfGyeIzluf9etN2FP3ipuY6amhaZR89jtO/tH+UGi4bBoyBityCb8+W386W4qGnEHzVD8rUnlElwd9r/yry+suMpNeJ6vQ1JRT8CZyeFRGVA2Vm2O/W/WpbCZhND+hllj/AGHYD8P2flUXkm+v2g/EfyqSMdbelccmCO5WYmrvHnkk6JuP0g4q2mcQ4leVpoxf8S2+YrpeNY0ikGFwUcEsqlGlVwQFPPSttvZsL251AMlIslHLT4304EvI31GxWk2WnJWk2WnXXBC4ENNBRzXUJIRVpRFoa6jRDFVWllSurqIAWVKmMpzFIgbwq5P3m329nSurqGUVJUwFJxdofRY7DvcNhlW9u8Ga/OqVxEUOMVI76UVR3jfc3JINhtuOnShrqye0FtxOjT7NluzJsmMCbWt4MfyQfxp5gVVivaMQN22AJ3PIe6urq8t2er1cPX+T1HabrST9B3io47jsdduuvTe/lbypMLQV1e+XCPnsnbBCUcR11dXNgiix0bstr9K6uqLDSOVaOErq6uRArhoFJ77aR1NifkKcYvDw2+pdyRzDD5g9K6upbvd1HRra+BmY6KY66upiFsJbworKTz+ZvQV1ccJslJMlDXVNklJ44itMh8U/Jj/rUdk3UeR+RoK6vPa7rI9R2b+QnuHG77/sj5N/Optlrq6tLQf4V6szO0f879EIvROzuDvbysa6uq62UkNpFpF66urmGJEV1dXUq2Sf/9k="/>
          <p:cNvSpPr>
            <a:spLocks noChangeAspect="1" noChangeArrowheads="1"/>
          </p:cNvSpPr>
          <p:nvPr/>
        </p:nvSpPr>
        <p:spPr bwMode="auto">
          <a:xfrm>
            <a:off x="63500" y="-144463"/>
            <a:ext cx="304800" cy="304801"/>
          </a:xfrm>
          <a:prstGeom prst="rect">
            <a:avLst/>
          </a:prstGeom>
          <a:noFill/>
          <a:ln w="9525">
            <a:noFill/>
            <a:miter lim="800000"/>
            <a:headEnd/>
            <a:tailEnd/>
          </a:ln>
        </p:spPr>
        <p:txBody>
          <a:bodyPr/>
          <a:lstStyle/>
          <a:p>
            <a:endParaRPr lang="en-GB"/>
          </a:p>
        </p:txBody>
      </p:sp>
      <p:sp>
        <p:nvSpPr>
          <p:cNvPr id="58375" name="AutoShape 4" descr="data:image/jpeg;base64,/9j/4AAQSkZJRgABAQAAAQABAAD/2wCEAAkGBhQSEBQUEBQVFBUUFRQXGBQUFRUVGBgVFxUVFBcVGBQXGyYeGBkjGhQUHy8gJScpLCwsFR4xNTAqNSYrLCkBCQoKDgwOGg8PGiwkHyQsLCwsLywqLCwsLCwtLCksLCwsKiwpLC0sLCksKSwsLCwsLCwsKSwpLCksLCwsLCwpLP/AABEIALcBEwMBIgACEQEDEQH/xAAcAAAABwEBAAAAAAAAAAAAAAABAgMEBQYHAAj/xABHEAACAQIEAwQGBgYIBQUAAAABAgMAEQQFEiEGMUETIlFhB1JxgZGhFCMyQpKxM2JyosHhJDRDU4Ky0fAVFmPC8Rdzg8Pi/8QAGwEAAgMBAQEAAAAAAAAAAAAAAgMBBAUABgf/xAAxEQACAgEDAQYEBgMBAQAAAAAAAQIRAwQSITEFQVFhcZETIjKhFEKBwdHwM7HhQxX/2gAMAwEAAhEDEQA/AMioQK6hFXUiuCBQgVwFGAokQcBQgUIFGAqSAAKMBQgUYCjQLBAo4rgKMBTEgGcoo9qBRSgo0iAoFHVaFVpVFpiQDYmFp/k+SyYiQJCjO219IvpHVj5U37K/KtH9EuXzQ4ktJHKqSxd1uzup717lug2NqXlnsjYUFudDrgX0fFJ5DiU70JGgndTcnvKfYLW86svG/AsOLg7qaZIwShjCBjYGyG9gVv51bGYXHnSGKcaSayZZpSluLyxpRo8vPEyOVYWZTYg+I51b8v7H/hbM6tK8c+soG0izKBqZlGrSALWB61ovpFjg/wCHOXhDanHeVbFXN/rCy8uW99jyPOoX0S4B3wkyyRI0EjXBex1tYBhp9UAfE1defdDd4MrfDqdGS4t1Z2KLoUm4UEkKPC53NIEVrfFHogeTE9pg2RYpWJdXsBFf1VA7y8+7taq3n3osnw8RcSRzFbl0juGVejAHdh7qZHPB1yQ8ckUegK0s0dtj0/OiladQuxEiiEUsVopWgaJESKKRSxWiEUNBCZFFIpQiiEUDCQQiimj2opFAwghopFHIopFQSErqNaupZxwFGArgKNajRxwowrgKMBRHHCl8JhjI6otgWIAJ2Av1J6AUiBV+9EfDC4nEvLNfssOoJ3sGdr2BPgFDE+6olLarBldcdSCzTgjGYddbwlo/72IiZPxR3t7wKhFF+VbhPx6blMPGkcI2UWOogcj3SNI25fGorNcPgsWS0+HCOb/XYYiNrnq0Z7r7+dLjnfeiitfpm9u7n7e5lAWjhauc/o4Ln+g4iOc/3Un1E3uV+63tBFVzMcmmwzacTFJEemtSAfY3I+4mrcJxl0ZZ6q10GIWjgUdVqYyDhqTFNpjB3Ng1u7qtexPQW60/hK2B38EOoqb4dwoMo1RPKNSd0HTcahcH2g/O9aJwh6NYY5i00olcR/oxtoLXVtQ3DDfarlBwlCsolYa5FACk7AAKFHdGxOw3O9VJ6qKtIesEn1Mtzjg+bDyl8NBIbNG63TUq3YgLqB3sQL7XNxe1aPheJHVQuIQpINmCgELsL7gm4vyruIuIGhvptsKzts2keQvqNz4VUlkeRLd3DElB8GjPmFwGvSzYwOoArPlzJ7gXq45LICN6S1Q2MrHySlOe6nmOhHsoY4SoC4eyISTZFCi7G52AsKDGYtF2B3o+Gz2BFO4BA5dTUBD3DARgKx/81A8eYKaSBWw43Qs2pSFdLKSGBPNdrFbb36WpJuI1kmuOXhVgxM5MLFLBipC6uV7bXHUXoo3FpgummjzViYmDtq5339p3/jSJWpLNWLTSM5Gou17EkXBtsTzG1M63UrRnDcrSbClnNJkUDQSYkRRGFKEUBFA0GJEUUilSKIwoGiUJEUU0oaKaWwxNqLSlqKRQkhK6jaa6gokACjigFGFGcCBRgKKBRwKmiAbVsmRQfQeH78pcWdXn9b3V+ES399ZXkWUnE4mGBecsip7FJ7x9yhj7q1j0lYwdrDh02SBAbDxYBVFvJFHxqvqXSoq6nJ8PDKX6FUjntTgYimSJejjnVNSPIygmPe1vsbEDcX6HxHhUxheKplUoxWWPrHMO0W3hvuPjUBGTewuSeQAJJ9w3pfGYSSIqJkMZZdQVtjpuRcrzHI86OwsTy4/mxtpeRM4fLMrmYPNh3w56iJ2MJPXYbrz6Acqt3DvDmHgRzg5GdGIOzhyDaxG3S3leszE3ShixjI2pGZGH3lJU/EGilkk1Vmrp+1pw/wAkU/NcM22PCDUGHPx9tI5hmixgje/Ss/y/0g4qHT26iVWAILL2bkHqHA0t7x76sUfFeFxYC6+yf1Zhpv7H+z8/dQWbuLX4cvCdPwfBEZ7IHHPnUfJl+lQQPfUhn+WSxm+k6OjDdbH9YUzwcjSCw+7z9lHY99SLjQhyfKpCPNinLai4iCxNqjsVhT0rupHQdYvPSx51B4vNWPWkpwRTTsyTsKOKIbslMizMrKCwuL8hWsZdg1mUySKygppUliCEuGIBHIEgf+KpOTZZBhIhPjB3jYxxjcm/U+A9tF4j9JUrWXC2jQoL7XdWvtvyBsBtvzpqxSyP5fcj4kYfUUri7sPpkowl+yDWve4LffKn1b3tUMVqTfAs0hVA0jaj9kEkm/Ow5UueHJ+w7fsz2W4L3WwINrEXuDfpatVbYxSbKluTtIgmWiiEk2FOGWiFalo6xYZPpJ7ZwgF/sFZGJtsAAbe8mo5032p9qGk+NIumpgAAOnhypbQaYz0UV0HQ391qWcUmRQNBpiBFFIpVlohFLaCsSNBRzQWoGgglDXWoaGiQoowoKOKmiDgKOBQUYUYLNE9DuQLNPPNKPq4oim9xvKCGsQRYiMNv01UjmeO7aaSTozHTveyDuoN/1QKs+Tw/QOHweUuK73n9dsvwiF6p2seVZmee6RkdqT+nGvUcQShWBKq9uaPfSR4EqQR7RWjcKZXluLQlIAJFtrid3Yr5gFu8p6GsyMtOMuzOSCVZYWs68vAjqrDqp6j/AEpKlRS0edYpfPFNehu2CyuKEWhjSP8AYUL8xzqk8ZcD4ifEPPEyOCqgRnuMoUcgTsd7npzqy5XxXFNgzivsqisZF5lGQXZfPy8QRSmVcWYXE7QyqW9Ru4/4GsfhTD02XHgzwUG+Hyq4Max+XSwm00bxn9cEX9h5H3Gm2qvQM0CuCrqGB5hgCPgay30kZRBh5IhAgRnDswUnTYEBSFvYbk8vCha7zC1fZnwYualx5lUaUkAE8r89+fOgVqtnBHD8E0GJlxSakjIsQxBXShdyCD4FedNW4YixEbSZbKZCg1NBKNMoB9U8m/jbnUU2U/wWSUFNc3zXeMMs4gmw/wChkZR6v2kP+Btvhap7AcYwtcYiARsecuH2v5mM/wCpqmrGxUsqsVW2ptJst+VzawooeotkYtVnwdHx4PlGgHLhONWElSYeqDpkHtjanuT5GXssqkbkG4tt7KzdJrWIJBHI3sR7xViyrj3Ew2BYSr6su590g3HvvRqZrYe1oPjLGvTkns34DXVZCL7+VK5DwSsT2mXUGBN/ADfn0p1lnpDwspHbAwt4sLpf9scveBRuN5JZIVOFdijbs0TDTpXndx0N+X6tNg9zqzVjlxTjvg79ChcbZrHiMVfDi0aKEBF++QT3tPUX2HjzpvlnCkk0jI5EJUAkOpvY9R0sOpouXv2EtyqyabixsRcct/C46eFXXifGOuX/AF8t5ZSlkQIAv3ip3va/XnyrVlJ4lGEfcqRrI3N+xBYrMUy0lcE6SM/2mdGNlFrKGva17n31Wcx4hmlDqzWR+cagKm7aiQo2BuKd4vAxgKTKSGUG2gqynqGB686jJCnZlRq1lhuQLaR873tToY49er8aFucm67iLdaSYU6ZKReOnHJjZhRHalilEaOlyGobkUQinTkW5AeYvvSLClhpiDCk2FLNSRpTCQmRRSKUNENA0GmFoKGgoSTgKMKAUYVKRDDAVJ8OZOcVioYB/ayKpPgnNz7lDVGCtF9D2AYTyYrszIIgsWxRdHa7vL3yLhEXcDfvVE5bYtkLryWH0n48GWKBNliTUQOQLWCj3Iv71RvDXBT42B5I5FVkfRodTY90NfUOX2vA1D5zmn0jESyn+0ckDwUbKPwgVo3ojP9Gn/wDe/wDrSslcsx8ajqdU9/Tn/hl9t/8AdqAVP8F8OnGYkKwPZRnVKfEXJWP/ABH5A+VXL0h4aBsCJ40TUJEUSKoB06ihGoc12qNvAiGjlLFLL0S+5neFzF44polPcnCh1/ZYEEefT2H2U3PmL+2pvhjhSTG9p2bKixgd5gSCx3C7b8tz4bVE4vD9nI6EqxRipKG6kg2Nj1FxUU6Kk4ZdkZy6dxJ5XxbioLCOZio+5J9Yvss249xFJ5/xC+LlEkoVSECWW9tiSSAeV7/IVF3oK674BefI4bHJ0aVw20eHyV3nDFJWk1BNmId+xAG43sBXZBh8Hg4mx0Mk0yWMdtIul2FwwABBuALnYXHjeqhPxTI+CXCMECIUsy3BKob2I3BN7G4tyqY4NzSL6JjMNM6oZQxRWNtRMWkgE7Xuoo7XcbGLU45TjGKXEeG+50Dlfb/QMbiopERJHm1wOmoWNt0cHZrPbcEbCqqmWymPWkUhj9cIxXb9a1quyaU4fi17CZ01EerJiNR/cHyp5x7xFPhZIY8KwjTsy1wisDY6Qu4PdAty9YVDXiRm08XBSm2kkvPl+Rm3S9PMyyuXDvonQoxFwDY3HK4IJBFW/P8AL4HwWEnWFI5cTNBfTcbyHU+3gbbe2pHjnheXFYlGieIaYrKjvpdjqZjYW5ct67aVpdntRk1y+KrzM2DU7y7NZIG1Qu0Z/VNgfavI+8UOHyWZ5zAsZ7UEgobAggaiCxNuW/n0plNGUdkbZlYqV6hlNiNue4obM5QyQ+ZWvMsY4kjlP9Lw6OTt2sNopBfqR9lj8Kn+FocGGLQzGSUhtEc+lGUt1VGFmbbmDvWdhqEtemxzzS23wXcOvyY3ckpf79/5Lbn/AA+FhabEPKsrSjWrKoBO52t0N9rXtULhMsiWNpZ7FTZViuQ51cn25W86NguJ5410ahJH/dTASpbws26+4inpzDCzDfXg39ZLzRcrbqe+o36cqu4tYqqXBfjqsWR2uH5/z0/0VJo9JuOnK/8AOm8khtbpe9queJ4TC4QyRf0l9X28O3aKF56mW2peu1qpk677H+FvIg8q1IZI5OYj9rXUQakXpVqSYUbQSEGpM0sy0mRSpDUN2FOcBlE05tBE8lvUUtb2kbVLcI5d22LjUarg6gFUMSRbmDsBz3rd1hSJdKhY122UAb9b2qnnzbHSHQhuMAzTgnFYdA8yBAfFwSOveA5VAMK3L0gxwjCOZS58NJJsx5XHhWINUY57lbJnHa6EbV1GtXUYNhQKMBXCjgVxxwrVsnlbB5QVF1MsJkOqFhd8S4SNkxH2TpiBBTnWecO5UMRio4mOlCSZGH3YkGqQi3XSCAOdyKvfGWZLZMPGEFyJ5BH2oUAppw6dnKbo4isWFhuRtequqlS2iss9mOUvIraNWo+idj9FxNhc9ry8T2S7VlaGrDw1xjNgtQhCMrsGZHB5gBbhgbjYDxrPjKmY2kyxxZd0uhb80mGVZcmHjI+kzgl2HQkAO/sGyL8ehocygL5DhUQamb6MqjxYtYCqHnWcPip3mk5vayjkqj7KjyG/xNafwjnmF/4fAHlj1YeMMylhqUqCCdJ3JsT8aNO7L+HLHPOcLqNUhln+LXKsuXDwn6+QMNQ56j+kl+JAHu8Kjcw9F0g7P6O+osO+JLBUIUcmAubnYC3vqGgxrZjmkTPyeZbL6sUd3C/BST5sasPpUzl1eKFHZQEaRwrFbknSoNt7d1vjXNqrBnLFlxynNXGNKP8AfMpebZRJh5mhezOoBPZ3YWIuOgPI+FMyOnXwIsfga1NMSMuyxZwO0nlWLU7kkvI6i2puZVV2A8F86jMizlc0ZsPjYkL6C8csY0sukgHmTY94Eb2O4IoXFX1KuTQw3KClUnylX2sz6hFWjKOBnnlxMRfQ2GIW+m4cnVba4IuFB99NsRwJjI4+0aG4tcqrKzAc91H8L1FMpfhM23dtdEKJ20aAzaCQdGo6L+Nr2HM71epYMTHEkGKwYzCJQOylRiTa1gNQBNrWFzbbqaoIqQy3P8RhxaCZ0HqizL7lYED3CuTD02dY291/3yZoHFjhXyuJgsf18bMgI0oECiwPqgta9V7jebVmyaTZlOFCsOYOoNsen2/nVazDMpJ31zuZGta7W5eAAFgPICkIZSjKy7FGVl62KkFdvKwonKx+bXLI2kqVp+yNZbEMud9mmyS4YNILDdkLBDfpYG1Z5xVj45J3MUIiIeUOVa4c6yA9vumwN/bTrBcZSDHJiplDEII3CDTdLcwCbar2NuW1R/En0cyl8I7Mkmp2DqVKMWJK7gXHxrpO0N1OoWbE9r/M+H1ruoteZ4uGHAYAT4ZJxJCoY30SLpRDdXA5949R7ared5EixLicI7SYdzps478Un92/+vs53BM7xng3bBZeURmVYe8VUkAmOO1yOXI/Ci8NZa4yrHdqCqylez1gga7KoYA/r6Bfrapat0OyQ+NkeJx/KmnXl+5SNVAWq75vwbhUlTDK2ISdwNMzpeB5CCdBNtr26cvbVVg4fxMhcRwu5jYo+lb6WHMX6n+VLcWjNyaTJjdNX6cjODFtG2uNmRvWRip+IqWfiYTbY2CPEf8AUH1Uw/8AlTn7xTNcnJw0sutQYXVWha6yaTYBwDzFzytfY1GkUUZSi7TChPLh6OrJZ+HsNN/VMToY8ocWOzPsWde4ffaobN8hnwx+viZB0Yi6HzEi3Uj30Jp/l+fTQC0MrBDzjYBkO2942utXYa7IuJclyGsT+te38f8ASKyuWFXBxMbSILHSjaCfI+VHzzEwzTf0SDsltYILkk33JuTUzLicHP8Ap4Dh3P8Aa4QjST4thnNvwkUpluRTQs02BaLGDSR9XtKoNjdsO9mvt0vVuGoxzdp0/MvY8kZr5Xf+ytZJnL4WdJU+0hOx69CDWp5bxwmJjusbM6glgoJ02G/Pb51k2PnZpGZxpYsbjTpsb793oaHC47Qr3aUavuxvpBvf7W2/SmZcSny+o6M3HoT3EWOxWNlYIjMi7dy9h1N+9a9VTMMreKwkGknpqUn3gHarNlXHTwxGJYYzsAhC7jb71/t71VsW7MxZzdid6FJriuArsa2rqGhrqINmi4OwGJVdMIWw/smsDfe9gd6rGO9G7Q4lQidvC172YCRQb76SRfTcbi9UvDZrMjBkkdSOVifC1OjxFOZRK8hZgb97ceHKlRxyXeE2n3Fi4N4XgkxeJhxRusSjSwJFz2gAII5E7D4ioyfBdlJKh5rLIDcljcMRYsdzsBualeGuKmhxQxD2IYaZVQAXjPqr6ykBvO1WniTg1sX/AEvBtHKZe8yx3QMOSuuo2D2ADLfmL9bChme6TKGW8+N7OqfKKEDRlNOMblM0P6aKSPzZGA/Fax9xpqpqsZEotcNCt6Gk1YUfXXC2PstzKSCUSwtpdbgNYHY7EWO1K5vm8mKlMs2ksVVTpGkWUEDa/mfjUfrob13NURvnt2XwXvKM9gxeBGCxknYumkRyn7J0fY3OwYDukG1x1qV4ayGDLi+IxGJiYlSq6SLBSQTYXuzGwFh4Vl96G1FvL0NdTUpRTkujNX4VzLVh8fjSLdpLK6+OiKIBR7b3qtejXHSnHgGR2DxyNIGYsCRpIYgn7Vzz86hMJxLNHhnwysvZOGuCouNRuxDDffzvT7gfPYsJiWkn1WaMoCo1WJZWJI8LL0vU7raHR1cZ5MXNJdfUsOX8JwzY3GyTbQQysNAJUFtIkckjfSL8h4+VMocqwGPk7PBdph5BvZwSkkYtqKgsbEA3tceY8F+EuII5JMbh5X0DFySNG52BMgKad+TaQpA67inPBvA8+GxgebQEjRwrK99ZYabheYFiTv40XXoPjjhk2qEE4yb3PvXPj3FKzrLPo+IeEsHKEDUAQDdQ3I8jZhVpi4XwYwGHnxErwNMq98XZSzAsLrY2Fhz25c6rfFk+rG4pv+q4/B3f+yrNxsmjLcvQdAvyg/8A1ULvKOKGOLzS2ppdL9SBzvhR8OglRkmgblNGbrvsNQ3tc7XuR7KgyKuPozm1TS4dxqimiYsh5XBVb26XDEH2CozB8FYiUy9ioKRSSR63YIGKMV28TsN+V6Fq+ULyaffGOTCnzfHWmv2GeV8TYnDC0MzKvqHvp7la4HutSmdcX4rEoFlkGkFWCqoUFlN1JtubEXty2plmWXSQOUmQow3INuXiCNmHmKZsPHpQ21wJ+Nmh8jbXkaPh+IpcUUlwmJjjmsolwmII0Fl+/ESL2Pl8jRMwzqZsunaH6qeLFMMQISbgXN3B3Ok9038AfA1Qsbl0kWkSoy6lDqGHNTyI/wB7daPledS4WTtIH0taxBAKsPVdTzHwt4ij3eJfWtle2dq+vP3osOCl+lZfjpsRpkljMJWYqpZQAq3uB4A3tzovEuQYbCyJ2MjmRexkVZk1QzKXW5V1FrD7y+Bpv/zpqjxSNBGv0mFUHY9xVdA9mZD46xy9WpRZcL9AnQ4tZIlTXBFKtp4ZRc6R4qTYWG256USpjk8eRdzaXV9erK5xRlzrjZkEIjbZuyivIqgqCWWyg6Tz5C17VBkVrmaY145MfJBtO+Dw0yEAE6F7RXIB525+8VX8DlseYLhsROBqad8POyfV9oTGzRSjTsHvoB8bnwFQ48kZdHcvlfLt/cz4mhEhBBBsRyI2I9hG4qyZ3wrGkcsmFnM4wz9nOrJoZGvpDr6yagR/E1WSuw86joU545YnTJTNHOKwjyybz4cx63tvLA50Kznq6NYauoYeFVY1aeH11/Sov73CTAftR2mX5oaq5Fa2jk3Bp9xqaeW6CbEyaTYUqaIwqyywJWoKMRXUBIRaOK7RY28Ntt6MFokcGQ25VK5LxJicK18PKyXNyuxRj+sh2Pt51FAUoBUSxQl1QN07RoGA9MWJW4miikBIuV1Rk28rlflUgON8rxP9awhjYn7QQEAftRFWPwrM1o4pctFjfTgl5b4kkzUI+HMrxP8AVcX2bG9kZ1O3iVkCv86QxnosxC7xSRSjpuYyfjdfnWdBb89/bT7AZnNCbwTSx/sOyj8PL5VXl2e/ysRLFp59Y16E3juF8VDvJBJb1gupfxLcVGAdOvh1+FS0XpTxuHQs7pMAALSIAxF+WtNNPo/TPg5xbHYG97XK6JNvLVZh8ao5cTxvbIT/APLjkV4pe5BwFdLhlJYjusGsFNxzX7wIvSJNW7Dz5HirdjiGwzHkrkqPhICD7mpeb0ZOw1YXERTDmPu+zvLqWl0U8vZ2oj3X6FMvXXqXx/B+Li+1A5A6x2kH7t/yqGdSpswII6NsfgaGijLFKH1Jon+HnwTRvHjtaFyCs67hQBbSQL+d7girdkhwGA1z/TRiG0aVUOrELcEqqAk3YhfDlWY6qMHolKu4tYdX8JKoK10f96i2NxBkZ3bnIzsfaxLfxq/Y3MsDj4YI5MQ2GaFbASKAt9IU3Y90/Z9Yc6zoNQ66hOheLO4bk0mpdTScnfA5YjyjEriZWXSqxlSbc9KqpNrkC7E9B7xfGQSZPA2K7UozntGg+5KWkLM68iuonmDuVNuVZrUvkPE8uELKgWSKT7cMgujG1r+TWsL7g23BolPuLuLXR+hpKNV4+5czg8JjI8HAuJ7Zo5SCW7sxh0SOUII1baUW/l41FcQ5hlyvLh/oZUR60E0TBTrUctPMrqFiTfrtUZPxPCs8E2Fwow7wuWYK91kUixTkLbE7+dSWdZDDjjJicFiIhrUvJDIdLq+m5t13ty5XvY0V30HymskX8NRcu/zVd1iedZDiJFwCLI07SQXjVwq6BoRnu/UAFRc77DnUVNww+GniGPV0idrGSOz7WN7EA7jY2tewO1WvOM0fDplM0KFyuGYlAD3o+yhLg25bb36ECmseEVpsJi8JI7YZ8YuqJz+imclW235liP8AENyCK5pWdk00JTb5u17ce6/UpOPiRZXEL9pGGOh7W1L0NqbE7Vo+NyLDCXMcVi1Z0imVVjQlNzFExPdIuS0gHO3Oq7jeGY5VhmwTN2M8ohKy/ahlJsFZhfUpPXzHO9A4sp5dHOLbVenfVkBg84lhlSSORtcYspJLAKeaWPNDc7edT54+J+jqIIoY4sRHM6wi2sq1zZdrdTbrYb1H5nwVi4EeSSE6EYgupDCwNtdvtaD4kVCCIkEqCbbmwJsPE25DlvU20csmbC9rtFyynHRTYvMwh7mJw8zR6u7qYHUBY/eux28qpN9gfGutfw/31pXGYVo3ZJBZkNiD02uPdYg38CK6wZ5HkS46fuPeFpgmNw5PIyBD+zIDGfk1V7FYcxuyHmjMh9qsV/hT9JdDBhzUhh7VIYflTjjSELj8Rbk7iQeyVFlH+c1f0UuWi7o38rRAGiNSxFEIrSaLtiNq6j2rqCiS5Z1lUE5D4W0tx9xlSQEW+0rbN7gDUVkiYaNmTHRy35ArsU8TYHeoKJyDcGxHUc6fzZzLILO5Nxbzt4E9aFQfSzr8Cwy8P4AoTHjN7Me+Be1tlt43qq6KKtKKtNhCursBsFVpQLQKKOBTkLbBVaUUUCrSgWiQJHZ0bqiDm7fy/MirbHwlhpQA0ZUgAakJUkqguT03J8KrKR9pjYV6LY/E3/IVoeBOxO3In3kk/wAFrwXb+pks9QdUep7Mwr4FtdSv5Z6N0+lRaZxoOu+sAEbECx5E+VXHC5ZgcI4SYaWAvrVnB5XN2Wwvfla9VjP2KuijbSPHe4/81GyyljdiSfE71vdlYZ5tLGWSXWzI1+VY87UV0NVnzWOOIvFi5AAtwrlZ7gg23cav3tqjouMBMAJosPPsNm+rc7XIVH1qfaGFZ4h2t08Kc9qoI7lxpsQxO7dWFrW/lV/8BBd7Kb1cn1SLZPHlUou8cuFJ21Lq0X581Lpb3DlSJ4Chm3weNik/VexPxQ3/AHaq0VgbkX8jXMgJ5f79tLl2cu5laTwz+qC/Tglsd6PsbF/ZdoPGNg37ps3yqCxOEeM2kRkPg6sv+YVMYLOsRF+imlUeGssPwvcVO4fj/E2tKsM6+DppPK3MXH7tVZ6HKvMS9Lgl9MmvXkoqvR1arw2ZZdN+nwTRHq0BHxshU/u0i3CmAl/q+N7NjyScDna/3tJ/OqssM49UKl2fN/Q0/RlOJpNl35D3irXivRpilF4jFMvQo9j8G2+dQGOySeH9NDInmUNvxDb50umVZafJj+qLDYPO54XjaOVwYr6LksFBsGAVttJ0jbyqbxXpBmk7FXjiVI5opXESlTIUcPbc2BNr+21VS9depTYUNRlgqTL3/wA1wYmbFwykxQY1YyruB9VMiKt3sSNJKLve3d89nkGEXAYDRNNE8k2LgdBG2oWSWE3HW2mMsT0uBWcWoLeG3mNv9+Puqd5ZjrXdyVvnn1NOmxrpxCY2djHMoQoWJQq0JIGg7DvKfiag/R9H2ObtH0AxMX4W2HwT5VX4uIJRio8S7drLGVsX6hQQAdNujHfnvTTMceZJ5JQNBkkaSyse6WNzZtjzvU7hj1UW1Pwk3+jNxzbgzCYm/awJqII1oND7/rLYn31XvSDwH28Sy4YXliVVK8zLGo2HnIOnjuPCqJlnH+NgtacyL6swEg/Ee8PjWh/+pCR5dDiZlBllDBYUPNlYqdzcqosCSb8+tHaZoxzafPGSarxMacbnpz5jfwsR40/4rGsYSb+9wkYP7ULNCfkooM9zpsVO0rpGjNzES6b+bG92bzNKY1NeWQNzMOIniP7MqrKvzDU7SyrIjO01Rm4p2iuMKIRSrrRCK2WXxEiuo2muoCbEwKUUVZsj4PkkcdtE4QjnqUVPTcBw6bhZlP6vfvt50p54RdE7W1Zn6pSirUvmmRCJFdWezEgB0KNt5GoxVqxCSkrQtgKtKBaFUpQJTUxbAVaVVaFVo5WwJ8AT8Be+1c5bVYPV0NuH1DYmV/C4Hu7o/KrxhlslvFwPcCB/2mqlwdDZSxvuwHw3/wBasscoAS+2zN8FJ/Nq+Xdo5HlztnvdNDZgiiJzSTVKx8z+dNgtPsDlkk5PZqWKgaiSABy5sdhVkyfAYVAA/wBdI1wxt3EG9z528eZr6HpZLT6eEK5SR4rPeXNJ+bKiiUoRvVnfJIDPpgJkAF2VjoCi+5LW5ctudTEnDGB7xMhBNu6jg6fYDcn306WqhHrYqOnlLpRQ9NGCVf8AA4TBIyiKPtH3W8hLX8SF5X3qTweUYQlwIYwRs23I+Avy91Ketiu5hrRyfejMVWpLBZHPKuqOJ3XlqA291+dXE8IYQEE69rnSW5g8h7B5c6NmuffRgqRR6UUWFzsAOgFDPWX9C9zo6NrnI/YpuNyaaI2kjZdr8tQt+0u1MG8Ofl0+FX7A8eqxAZSNtzfaoDiuWOSbVEtmt37DY9Q3w60eLPKTqUQMuCMFujIgYJ2jN42aM/qMyf5SKlsLxxi49u1Eg8JUDdfFbE0plXCskulnBWNut1DEDwB6efyqefgrDuLJ2iHxvqFhz2IocstPdNewWKGerT9yEk4sgm/reAic9XiIDeHUA/vUkcuyqb7Ek+GPg4LL8SCLf4qe5hwGdQGGkWTbdXIVh8Nj8qrs2QzrIY+yfWOignbxBGxHnSfw+DIvlZ04y/8ASCf6fwSEno4dxfCYnD4gc9m0n5FhUNj+D8ZDcyQSWHVR2g+KXput0J2seu1iD7bXBqQwXFWJhPdnlt6pcMPL9IGpc9BJfS7K70+nl0tfcrz7bHY+B2PwoFUX3NvPw87damsT6Xn1tHjMJh8Sqki5XQ1uh5ML0ZeLsknNpYcTg2PVCXQe4E/5az3GnRMuysiVxaf2IDr478/HzoztewJuFBC3JsASWIHhuSffVqi4WwmIF8FmEEl+STfVt7P9rTTH8A42LfsS6+tERIPgO98qmminPS5odYlbVN6mcsTVgcbH1TsJx5aJDGx/C9RU0TI1nDIQeTgqfgwFTnCEPaTzRgbS4XEKfLuagfxKvxo8b2zTJ07aypFWZaSZaXtsKIy1vs1EN7V1KEUFBZJI4PiCeM92Q/4rN8L09HF+Kt+kt5gAVCRpflSqrUbIPuI3NEjj89lnt2lj/h39t6ZKK4LSqrTYpLoLbHkWbzBdKuQvqgAD4WpDcm5oFWlVSiVLoA2AqV2PzB4oJAjWDjSRyuDzHvF6WVKjOIf7NPFr/Db+JqtrJ7cMmO0sd+aKJHIDaJR1sxt5nb/uqYxUttW17Jbnt3iBUblkN1W1/uj53/JRTxmbe9jdrX5bAE187jD4uoS8X+57vK/h4HJ9yYSOVgCFJAPMA2B9ooY1tQiOlRHX0tJLofN5St8ho8QyklTYnr86eQ5w5IEtitxc6Rqt13pkUoQlDKMZdUTHI49GTWaphdCthy5kvyLWtbqbUrlqQIHYYhwx5CzDUbX3vzqDWOpLJcrWWSztpUC53AJ8heq8sMIx5ZYjnnKfCJyCczx6orF1O/aXUWtfYg86gMyxcpe0hF7chYgfzq0HK8Ghv3iD9xWY/lvUVnmVxDvwkILG6Ox1Hf7QB3t76VilBSpL7Ds0cjhbfsyuEU7y+YI4ZlDj1SSAfI+I8qS7KjrHV501Rnpu7LLDxmwvqQEfdUWChRyouM42LIyiPc7Xv0+FV0rRWi25+6q/4fH4FlanLVWOo870tdUAPjqa/wARSs/F87Iyd0Ai1wCCB7b0wjy523VSR4/zpF8OQbEEe3b86Z8LH4EfGyeIzluf9etN2FP3ipuY6amhaZR89jtO/tH+UGi4bBoyBityCb8+W386W4qGnEHzVD8rUnlElwd9r/yry+suMpNeJ6vQ1JRT8CZyeFRGVA2Vm2O/W/WpbCZhND+hllj/AGHYD8P2flUXkm+v2g/EfyqSMdbelccmCO5WYmrvHnkk6JuP0g4q2mcQ4leVpoxf8S2+YrpeNY0ikGFwUcEsqlGlVwQFPPSttvZsL251AMlIslHLT4304EvI31GxWk2WnJWk2WnXXBC4ENNBRzXUJIRVpRFoa6jRDFVWllSurqIAWVKmMpzFIgbwq5P3m329nSurqGUVJUwFJxdofRY7DvcNhlW9u8Ga/OqVxEUOMVI76UVR3jfc3JINhtuOnShrqye0FtxOjT7NluzJsmMCbWt4MfyQfxp5gVVivaMQN22AJ3PIe6urq8t2er1cPX+T1HabrST9B3io47jsdduuvTe/lbypMLQV1e+XCPnsnbBCUcR11dXNgiix0bstr9K6uqLDSOVaOErq6uRArhoFJ77aR1NifkKcYvDw2+pdyRzDD5g9K6upbvd1HRra+BmY6KY66upiFsJbworKTz+ZvQV1ccJslJMlDXVNklJ44itMh8U/Jj/rUdk3UeR+RoK6vPa7rI9R2b+QnuHG77/sj5N/Optlrq6tLQf4V6szO0f879EIvROzuDvbysa6uq62UkNpFpF66urmGJEV1dXUq2Sf/9k="/>
          <p:cNvSpPr>
            <a:spLocks noChangeAspect="1" noChangeArrowheads="1"/>
          </p:cNvSpPr>
          <p:nvPr/>
        </p:nvSpPr>
        <p:spPr bwMode="auto">
          <a:xfrm>
            <a:off x="215900" y="7938"/>
            <a:ext cx="304800" cy="304800"/>
          </a:xfrm>
          <a:prstGeom prst="rect">
            <a:avLst/>
          </a:prstGeom>
          <a:noFill/>
          <a:ln w="9525">
            <a:noFill/>
            <a:miter lim="800000"/>
            <a:headEnd/>
            <a:tailEnd/>
          </a:ln>
        </p:spPr>
        <p:txBody>
          <a:bodyPr/>
          <a:lstStyle/>
          <a:p>
            <a:endParaRPr lang="en-GB"/>
          </a:p>
        </p:txBody>
      </p:sp>
      <p:sp>
        <p:nvSpPr>
          <p:cNvPr id="58376" name="AutoShape 6" descr="data:image/jpeg;base64,/9j/4AAQSkZJRgABAQAAAQABAAD/2wCEAAkGBhQSEBQUEBQVFBUUFRQXGBQUFRUVGBgVFxUVFBcVGBQXGyYeGBkjGhQUHy8gJScpLCwsFR4xNTAqNSYrLCkBCQoKDgwOGg8PGiwkHyQsLCwsLywqLCwsLCwtLCksLCwsKiwpLC0sLCksKSwsLCwsLCwsKSwpLCksLCwsLCwpLP/AABEIALcBEwMBIgACEQEDEQH/xAAcAAAABwEBAAAAAAAAAAAAAAABAgMEBQYHAAj/xABHEAACAQIEAwQGBgYIBQUAAAABAgMAEQQFEiEGMUETIlFhB1JxgZGhFCMyQpKxM2JyosHhJDRDU4Ky0fAVFmPC8Rdzg8Pi/8QAGwEAAgMBAQEAAAAAAAAAAAAAAgMBBAUABgf/xAAxEQACAgEDAQYEBgMBAQAAAAAAAQIRAwQSITEFQVFhcZETIjKhFEKBwdHwM7HhQxX/2gAMAwEAAhEDEQA/AMioQK6hFXUiuCBQgVwFGAokQcBQgUIFGAqSAAKMBQgUYCjQLBAo4rgKMBTEgGcoo9qBRSgo0iAoFHVaFVpVFpiQDYmFp/k+SyYiQJCjO219IvpHVj5U37K/KtH9EuXzQ4ktJHKqSxd1uzup717lug2NqXlnsjYUFudDrgX0fFJ5DiU70JGgndTcnvKfYLW86svG/AsOLg7qaZIwShjCBjYGyG9gVv51bGYXHnSGKcaSayZZpSluLyxpRo8vPEyOVYWZTYg+I51b8v7H/hbM6tK8c+soG0izKBqZlGrSALWB61ovpFjg/wCHOXhDanHeVbFXN/rCy8uW99jyPOoX0S4B3wkyyRI0EjXBex1tYBhp9UAfE1defdDd4MrfDqdGS4t1Z2KLoUm4UEkKPC53NIEVrfFHogeTE9pg2RYpWJdXsBFf1VA7y8+7taq3n3osnw8RcSRzFbl0juGVejAHdh7qZHPB1yQ8ckUegK0s0dtj0/OiladQuxEiiEUsVopWgaJESKKRSxWiEUNBCZFFIpQiiEUDCQQiimj2opFAwghopFHIopFQSErqNaupZxwFGArgKNajRxwowrgKMBRHHCl8JhjI6otgWIAJ2Av1J6AUiBV+9EfDC4nEvLNfssOoJ3sGdr2BPgFDE+6olLarBldcdSCzTgjGYddbwlo/72IiZPxR3t7wKhFF+VbhPx6blMPGkcI2UWOogcj3SNI25fGorNcPgsWS0+HCOb/XYYiNrnq0Z7r7+dLjnfeiitfpm9u7n7e5lAWjhauc/o4Ln+g4iOc/3Un1E3uV+63tBFVzMcmmwzacTFJEemtSAfY3I+4mrcJxl0ZZ6q10GIWjgUdVqYyDhqTFNpjB3Ng1u7qtexPQW60/hK2B38EOoqb4dwoMo1RPKNSd0HTcahcH2g/O9aJwh6NYY5i00olcR/oxtoLXVtQ3DDfarlBwlCsolYa5FACk7AAKFHdGxOw3O9VJ6qKtIesEn1Mtzjg+bDyl8NBIbNG63TUq3YgLqB3sQL7XNxe1aPheJHVQuIQpINmCgELsL7gm4vyruIuIGhvptsKzts2keQvqNz4VUlkeRLd3DElB8GjPmFwGvSzYwOoArPlzJ7gXq45LICN6S1Q2MrHySlOe6nmOhHsoY4SoC4eyISTZFCi7G52AsKDGYtF2B3o+Gz2BFO4BA5dTUBD3DARgKx/81A8eYKaSBWw43Qs2pSFdLKSGBPNdrFbb36WpJuI1kmuOXhVgxM5MLFLBipC6uV7bXHUXoo3FpgummjzViYmDtq5339p3/jSJWpLNWLTSM5Gou17EkXBtsTzG1M63UrRnDcrSbClnNJkUDQSYkRRGFKEUBFA0GJEUUilSKIwoGiUJEUU0oaKaWwxNqLSlqKRQkhK6jaa6gokACjigFGFGcCBRgKKBRwKmiAbVsmRQfQeH78pcWdXn9b3V+ES399ZXkWUnE4mGBecsip7FJ7x9yhj7q1j0lYwdrDh02SBAbDxYBVFvJFHxqvqXSoq6nJ8PDKX6FUjntTgYimSJejjnVNSPIygmPe1vsbEDcX6HxHhUxheKplUoxWWPrHMO0W3hvuPjUBGTewuSeQAJJ9w3pfGYSSIqJkMZZdQVtjpuRcrzHI86OwsTy4/mxtpeRM4fLMrmYPNh3w56iJ2MJPXYbrz6Acqt3DvDmHgRzg5GdGIOzhyDaxG3S3leszE3ShixjI2pGZGH3lJU/EGilkk1Vmrp+1pw/wAkU/NcM22PCDUGHPx9tI5hmixgje/Ss/y/0g4qHT26iVWAILL2bkHqHA0t7x76sUfFeFxYC6+yf1Zhpv7H+z8/dQWbuLX4cvCdPwfBEZ7IHHPnUfJl+lQQPfUhn+WSxm+k6OjDdbH9YUzwcjSCw+7z9lHY99SLjQhyfKpCPNinLai4iCxNqjsVhT0rupHQdYvPSx51B4vNWPWkpwRTTsyTsKOKIbslMizMrKCwuL8hWsZdg1mUySKygppUliCEuGIBHIEgf+KpOTZZBhIhPjB3jYxxjcm/U+A9tF4j9JUrWXC2jQoL7XdWvtvyBsBtvzpqxSyP5fcj4kYfUUri7sPpkowl+yDWve4LffKn1b3tUMVqTfAs0hVA0jaj9kEkm/Ow5UueHJ+w7fsz2W4L3WwINrEXuDfpatVbYxSbKluTtIgmWiiEk2FOGWiFalo6xYZPpJ7ZwgF/sFZGJtsAAbe8mo5032p9qGk+NIumpgAAOnhypbQaYz0UV0HQ391qWcUmRQNBpiBFFIpVlohFLaCsSNBRzQWoGgglDXWoaGiQoowoKOKmiDgKOBQUYUYLNE9DuQLNPPNKPq4oim9xvKCGsQRYiMNv01UjmeO7aaSTozHTveyDuoN/1QKs+Tw/QOHweUuK73n9dsvwiF6p2seVZmee6RkdqT+nGvUcQShWBKq9uaPfSR4EqQR7RWjcKZXluLQlIAJFtrid3Yr5gFu8p6GsyMtOMuzOSCVZYWs68vAjqrDqp6j/AEpKlRS0edYpfPFNehu2CyuKEWhjSP8AYUL8xzqk8ZcD4ifEPPEyOCqgRnuMoUcgTsd7npzqy5XxXFNgzivsqisZF5lGQXZfPy8QRSmVcWYXE7QyqW9Ru4/4GsfhTD02XHgzwUG+Hyq4Max+XSwm00bxn9cEX9h5H3Gm2qvQM0CuCrqGB5hgCPgay30kZRBh5IhAgRnDswUnTYEBSFvYbk8vCha7zC1fZnwYualx5lUaUkAE8r89+fOgVqtnBHD8E0GJlxSakjIsQxBXShdyCD4FedNW4YixEbSZbKZCg1NBKNMoB9U8m/jbnUU2U/wWSUFNc3zXeMMs4gmw/wChkZR6v2kP+Btvhap7AcYwtcYiARsecuH2v5mM/wCpqmrGxUsqsVW2ptJst+VzawooeotkYtVnwdHx4PlGgHLhONWElSYeqDpkHtjanuT5GXssqkbkG4tt7KzdJrWIJBHI3sR7xViyrj3Ew2BYSr6su590g3HvvRqZrYe1oPjLGvTkns34DXVZCL7+VK5DwSsT2mXUGBN/ADfn0p1lnpDwspHbAwt4sLpf9scveBRuN5JZIVOFdijbs0TDTpXndx0N+X6tNg9zqzVjlxTjvg79ChcbZrHiMVfDi0aKEBF++QT3tPUX2HjzpvlnCkk0jI5EJUAkOpvY9R0sOpouXv2EtyqyabixsRcct/C46eFXXifGOuX/AF8t5ZSlkQIAv3ip3va/XnyrVlJ4lGEfcqRrI3N+xBYrMUy0lcE6SM/2mdGNlFrKGva17n31Wcx4hmlDqzWR+cagKm7aiQo2BuKd4vAxgKTKSGUG2gqynqGB686jJCnZlRq1lhuQLaR873tToY49er8aFucm67iLdaSYU6ZKReOnHJjZhRHalilEaOlyGobkUQinTkW5AeYvvSLClhpiDCk2FLNSRpTCQmRRSKUNENA0GmFoKGgoSTgKMKAUYVKRDDAVJ8OZOcVioYB/ayKpPgnNz7lDVGCtF9D2AYTyYrszIIgsWxRdHa7vL3yLhEXcDfvVE5bYtkLryWH0n48GWKBNliTUQOQLWCj3Iv71RvDXBT42B5I5FVkfRodTY90NfUOX2vA1D5zmn0jESyn+0ckDwUbKPwgVo3ojP9Gn/wDe/wDrSslcsx8ajqdU9/Tn/hl9t/8AdqAVP8F8OnGYkKwPZRnVKfEXJWP/ABH5A+VXL0h4aBsCJ40TUJEUSKoB06ihGoc12qNvAiGjlLFLL0S+5neFzF44polPcnCh1/ZYEEefT2H2U3PmL+2pvhjhSTG9p2bKixgd5gSCx3C7b8tz4bVE4vD9nI6EqxRipKG6kg2Nj1FxUU6Kk4ZdkZy6dxJ5XxbioLCOZio+5J9Yvss249xFJ5/xC+LlEkoVSECWW9tiSSAeV7/IVF3oK674BefI4bHJ0aVw20eHyV3nDFJWk1BNmId+xAG43sBXZBh8Hg4mx0Mk0yWMdtIul2FwwABBuALnYXHjeqhPxTI+CXCMECIUsy3BKob2I3BN7G4tyqY4NzSL6JjMNM6oZQxRWNtRMWkgE7Xuoo7XcbGLU45TjGKXEeG+50Dlfb/QMbiopERJHm1wOmoWNt0cHZrPbcEbCqqmWymPWkUhj9cIxXb9a1quyaU4fi17CZ01EerJiNR/cHyp5x7xFPhZIY8KwjTsy1wisDY6Qu4PdAty9YVDXiRm08XBSm2kkvPl+Rm3S9PMyyuXDvonQoxFwDY3HK4IJBFW/P8AL4HwWEnWFI5cTNBfTcbyHU+3gbbe2pHjnheXFYlGieIaYrKjvpdjqZjYW5ct67aVpdntRk1y+KrzM2DU7y7NZIG1Qu0Z/VNgfavI+8UOHyWZ5zAsZ7UEgobAggaiCxNuW/n0plNGUdkbZlYqV6hlNiNue4obM5QyQ+ZWvMsY4kjlP9Lw6OTt2sNopBfqR9lj8Kn+FocGGLQzGSUhtEc+lGUt1VGFmbbmDvWdhqEtemxzzS23wXcOvyY3ckpf79/5Lbn/AA+FhabEPKsrSjWrKoBO52t0N9rXtULhMsiWNpZ7FTZViuQ51cn25W86NguJ5410ahJH/dTASpbws26+4inpzDCzDfXg39ZLzRcrbqe+o36cqu4tYqqXBfjqsWR2uH5/z0/0VJo9JuOnK/8AOm8khtbpe9queJ4TC4QyRf0l9X28O3aKF56mW2peu1qpk677H+FvIg8q1IZI5OYj9rXUQakXpVqSYUbQSEGpM0sy0mRSpDUN2FOcBlE05tBE8lvUUtb2kbVLcI5d22LjUarg6gFUMSRbmDsBz3rd1hSJdKhY122UAb9b2qnnzbHSHQhuMAzTgnFYdA8yBAfFwSOveA5VAMK3L0gxwjCOZS58NJJsx5XHhWINUY57lbJnHa6EbV1GtXUYNhQKMBXCjgVxxwrVsnlbB5QVF1MsJkOqFhd8S4SNkxH2TpiBBTnWecO5UMRio4mOlCSZGH3YkGqQi3XSCAOdyKvfGWZLZMPGEFyJ5BH2oUAppw6dnKbo4isWFhuRtequqlS2iss9mOUvIraNWo+idj9FxNhc9ry8T2S7VlaGrDw1xjNgtQhCMrsGZHB5gBbhgbjYDxrPjKmY2kyxxZd0uhb80mGVZcmHjI+kzgl2HQkAO/sGyL8ehocygL5DhUQamb6MqjxYtYCqHnWcPip3mk5vayjkqj7KjyG/xNafwjnmF/4fAHlj1YeMMylhqUqCCdJ3JsT8aNO7L+HLHPOcLqNUhln+LXKsuXDwn6+QMNQ56j+kl+JAHu8Kjcw9F0g7P6O+osO+JLBUIUcmAubnYC3vqGgxrZjmkTPyeZbL6sUd3C/BST5sasPpUzl1eKFHZQEaRwrFbknSoNt7d1vjXNqrBnLFlxynNXGNKP8AfMpebZRJh5mhezOoBPZ3YWIuOgPI+FMyOnXwIsfga1NMSMuyxZwO0nlWLU7kkvI6i2puZVV2A8F86jMizlc0ZsPjYkL6C8csY0sukgHmTY94Eb2O4IoXFX1KuTQw3KClUnylX2sz6hFWjKOBnnlxMRfQ2GIW+m4cnVba4IuFB99NsRwJjI4+0aG4tcqrKzAc91H8L1FMpfhM23dtdEKJ20aAzaCQdGo6L+Nr2HM71epYMTHEkGKwYzCJQOylRiTa1gNQBNrWFzbbqaoIqQy3P8RhxaCZ0HqizL7lYED3CuTD02dY291/3yZoHFjhXyuJgsf18bMgI0oECiwPqgta9V7jebVmyaTZlOFCsOYOoNsen2/nVazDMpJ31zuZGta7W5eAAFgPICkIZSjKy7FGVl62KkFdvKwonKx+bXLI2kqVp+yNZbEMud9mmyS4YNILDdkLBDfpYG1Z5xVj45J3MUIiIeUOVa4c6yA9vumwN/bTrBcZSDHJiplDEII3CDTdLcwCbar2NuW1R/En0cyl8I7Mkmp2DqVKMWJK7gXHxrpO0N1OoWbE9r/M+H1ruoteZ4uGHAYAT4ZJxJCoY30SLpRDdXA5949R7ared5EixLicI7SYdzps478Un92/+vs53BM7xng3bBZeURmVYe8VUkAmOO1yOXI/Ci8NZa4yrHdqCqylez1gga7KoYA/r6Bfrapat0OyQ+NkeJx/KmnXl+5SNVAWq75vwbhUlTDK2ISdwNMzpeB5CCdBNtr26cvbVVg4fxMhcRwu5jYo+lb6WHMX6n+VLcWjNyaTJjdNX6cjODFtG2uNmRvWRip+IqWfiYTbY2CPEf8AUH1Uw/8AlTn7xTNcnJw0sutQYXVWha6yaTYBwDzFzytfY1GkUUZSi7TChPLh6OrJZ+HsNN/VMToY8ocWOzPsWde4ffaobN8hnwx+viZB0Yi6HzEi3Uj30Jp/l+fTQC0MrBDzjYBkO2942utXYa7IuJclyGsT+te38f8ASKyuWFXBxMbSILHSjaCfI+VHzzEwzTf0SDsltYILkk33JuTUzLicHP8Ap4Dh3P8Aa4QjST4thnNvwkUpluRTQs02BaLGDSR9XtKoNjdsO9mvt0vVuGoxzdp0/MvY8kZr5Xf+ytZJnL4WdJU+0hOx69CDWp5bxwmJjusbM6glgoJ02G/Pb51k2PnZpGZxpYsbjTpsb793oaHC47Qr3aUavuxvpBvf7W2/SmZcSny+o6M3HoT3EWOxWNlYIjMi7dy9h1N+9a9VTMMreKwkGknpqUn3gHarNlXHTwxGJYYzsAhC7jb71/t71VsW7MxZzdid6FJriuArsa2rqGhrqINmi4OwGJVdMIWw/smsDfe9gd6rGO9G7Q4lQidvC172YCRQb76SRfTcbi9UvDZrMjBkkdSOVifC1OjxFOZRK8hZgb97ceHKlRxyXeE2n3Fi4N4XgkxeJhxRusSjSwJFz2gAII5E7D4ioyfBdlJKh5rLIDcljcMRYsdzsBualeGuKmhxQxD2IYaZVQAXjPqr6ykBvO1WniTg1sX/AEvBtHKZe8yx3QMOSuuo2D2ADLfmL9bChme6TKGW8+N7OqfKKEDRlNOMblM0P6aKSPzZGA/Fax9xpqpqsZEotcNCt6Gk1YUfXXC2PstzKSCUSwtpdbgNYHY7EWO1K5vm8mKlMs2ksVVTpGkWUEDa/mfjUfrob13NURvnt2XwXvKM9gxeBGCxknYumkRyn7J0fY3OwYDukG1x1qV4ayGDLi+IxGJiYlSq6SLBSQTYXuzGwFh4Vl96G1FvL0NdTUpRTkujNX4VzLVh8fjSLdpLK6+OiKIBR7b3qtejXHSnHgGR2DxyNIGYsCRpIYgn7Vzz86hMJxLNHhnwysvZOGuCouNRuxDDffzvT7gfPYsJiWkn1WaMoCo1WJZWJI8LL0vU7raHR1cZ5MXNJdfUsOX8JwzY3GyTbQQysNAJUFtIkckjfSL8h4+VMocqwGPk7PBdph5BvZwSkkYtqKgsbEA3tceY8F+EuII5JMbh5X0DFySNG52BMgKad+TaQpA67inPBvA8+GxgebQEjRwrK99ZYabheYFiTv40XXoPjjhk2qEE4yb3PvXPj3FKzrLPo+IeEsHKEDUAQDdQ3I8jZhVpi4XwYwGHnxErwNMq98XZSzAsLrY2Fhz25c6rfFk+rG4pv+q4/B3f+yrNxsmjLcvQdAvyg/8A1ULvKOKGOLzS2ppdL9SBzvhR8OglRkmgblNGbrvsNQ3tc7XuR7KgyKuPozm1TS4dxqimiYsh5XBVb26XDEH2CozB8FYiUy9ioKRSSR63YIGKMV28TsN+V6Fq+ULyaffGOTCnzfHWmv2GeV8TYnDC0MzKvqHvp7la4HutSmdcX4rEoFlkGkFWCqoUFlN1JtubEXty2plmWXSQOUmQow3INuXiCNmHmKZsPHpQ21wJ+Nmh8jbXkaPh+IpcUUlwmJjjmsolwmII0Fl+/ESL2Pl8jRMwzqZsunaH6qeLFMMQISbgXN3B3Ok9038AfA1Qsbl0kWkSoy6lDqGHNTyI/wB7daPledS4WTtIH0taxBAKsPVdTzHwt4ij3eJfWtle2dq+vP3osOCl+lZfjpsRpkljMJWYqpZQAq3uB4A3tzovEuQYbCyJ2MjmRexkVZk1QzKXW5V1FrD7y+Bpv/zpqjxSNBGv0mFUHY9xVdA9mZD46xy9WpRZcL9AnQ4tZIlTXBFKtp4ZRc6R4qTYWG256USpjk8eRdzaXV9erK5xRlzrjZkEIjbZuyivIqgqCWWyg6Tz5C17VBkVrmaY145MfJBtO+Dw0yEAE6F7RXIB525+8VX8DlseYLhsROBqad8POyfV9oTGzRSjTsHvoB8bnwFQ48kZdHcvlfLt/cz4mhEhBBBsRyI2I9hG4qyZ3wrGkcsmFnM4wz9nOrJoZGvpDr6yagR/E1WSuw86joU545YnTJTNHOKwjyybz4cx63tvLA50Kznq6NYauoYeFVY1aeH11/Sov73CTAftR2mX5oaq5Fa2jk3Bp9xqaeW6CbEyaTYUqaIwqyywJWoKMRXUBIRaOK7RY28Ntt6MFokcGQ25VK5LxJicK18PKyXNyuxRj+sh2Pt51FAUoBUSxQl1QN07RoGA9MWJW4miikBIuV1Rk28rlflUgON8rxP9awhjYn7QQEAftRFWPwrM1o4pctFjfTgl5b4kkzUI+HMrxP8AVcX2bG9kZ1O3iVkCv86QxnosxC7xSRSjpuYyfjdfnWdBb89/bT7AZnNCbwTSx/sOyj8PL5VXl2e/ysRLFp59Y16E3juF8VDvJBJb1gupfxLcVGAdOvh1+FS0XpTxuHQs7pMAALSIAxF+WtNNPo/TPg5xbHYG97XK6JNvLVZh8ao5cTxvbIT/APLjkV4pe5BwFdLhlJYjusGsFNxzX7wIvSJNW7Dz5HirdjiGwzHkrkqPhICD7mpeb0ZOw1YXERTDmPu+zvLqWl0U8vZ2oj3X6FMvXXqXx/B+Li+1A5A6x2kH7t/yqGdSpswII6NsfgaGijLFKH1Jon+HnwTRvHjtaFyCs67hQBbSQL+d7girdkhwGA1z/TRiG0aVUOrELcEqqAk3YhfDlWY6qMHolKu4tYdX8JKoK10f96i2NxBkZ3bnIzsfaxLfxq/Y3MsDj4YI5MQ2GaFbASKAt9IU3Y90/Z9Yc6zoNQ66hOheLO4bk0mpdTScnfA5YjyjEriZWXSqxlSbc9KqpNrkC7E9B7xfGQSZPA2K7UozntGg+5KWkLM68iuonmDuVNuVZrUvkPE8uELKgWSKT7cMgujG1r+TWsL7g23BolPuLuLXR+hpKNV4+5czg8JjI8HAuJ7Zo5SCW7sxh0SOUII1baUW/l41FcQ5hlyvLh/oZUR60E0TBTrUctPMrqFiTfrtUZPxPCs8E2Fwow7wuWYK91kUixTkLbE7+dSWdZDDjjJicFiIhrUvJDIdLq+m5t13ty5XvY0V30HymskX8NRcu/zVd1iedZDiJFwCLI07SQXjVwq6BoRnu/UAFRc77DnUVNww+GniGPV0idrGSOz7WN7EA7jY2tewO1WvOM0fDplM0KFyuGYlAD3o+yhLg25bb36ECmseEVpsJi8JI7YZ8YuqJz+imclW235liP8AENyCK5pWdk00JTb5u17ce6/UpOPiRZXEL9pGGOh7W1L0NqbE7Vo+NyLDCXMcVi1Z0imVVjQlNzFExPdIuS0gHO3Oq7jeGY5VhmwTN2M8ohKy/ahlJsFZhfUpPXzHO9A4sp5dHOLbVenfVkBg84lhlSSORtcYspJLAKeaWPNDc7edT54+J+jqIIoY4sRHM6wi2sq1zZdrdTbrYb1H5nwVi4EeSSE6EYgupDCwNtdvtaD4kVCCIkEqCbbmwJsPE25DlvU20csmbC9rtFyynHRTYvMwh7mJw8zR6u7qYHUBY/eux28qpN9gfGutfw/31pXGYVo3ZJBZkNiD02uPdYg38CK6wZ5HkS46fuPeFpgmNw5PIyBD+zIDGfk1V7FYcxuyHmjMh9qsV/hT9JdDBhzUhh7VIYflTjjSELj8Rbk7iQeyVFlH+c1f0UuWi7o38rRAGiNSxFEIrSaLtiNq6j2rqCiS5Z1lUE5D4W0tx9xlSQEW+0rbN7gDUVkiYaNmTHRy35ArsU8TYHeoKJyDcGxHUc6fzZzLILO5Nxbzt4E9aFQfSzr8Cwy8P4AoTHjN7Me+Be1tlt43qq6KKtKKtNhCursBsFVpQLQKKOBTkLbBVaUUUCrSgWiQJHZ0bqiDm7fy/MirbHwlhpQA0ZUgAakJUkqguT03J8KrKR9pjYV6LY/E3/IVoeBOxO3In3kk/wAFrwXb+pks9QdUep7Mwr4FtdSv5Z6N0+lRaZxoOu+sAEbECx5E+VXHC5ZgcI4SYaWAvrVnB5XN2Wwvfla9VjP2KuijbSPHe4/81GyyljdiSfE71vdlYZ5tLGWSXWzI1+VY87UV0NVnzWOOIvFi5AAtwrlZ7gg23cav3tqjouMBMAJosPPsNm+rc7XIVH1qfaGFZ4h2t08Kc9qoI7lxpsQxO7dWFrW/lV/8BBd7Kb1cn1SLZPHlUou8cuFJ21Lq0X581Lpb3DlSJ4Chm3weNik/VexPxQ3/AHaq0VgbkX8jXMgJ5f79tLl2cu5laTwz+qC/Tglsd6PsbF/ZdoPGNg37ps3yqCxOEeM2kRkPg6sv+YVMYLOsRF+imlUeGssPwvcVO4fj/E2tKsM6+DppPK3MXH7tVZ6HKvMS9Lgl9MmvXkoqvR1arw2ZZdN+nwTRHq0BHxshU/u0i3CmAl/q+N7NjyScDna/3tJ/OqssM49UKl2fN/Q0/RlOJpNl35D3irXivRpilF4jFMvQo9j8G2+dQGOySeH9NDInmUNvxDb50umVZafJj+qLDYPO54XjaOVwYr6LksFBsGAVttJ0jbyqbxXpBmk7FXjiVI5opXESlTIUcPbc2BNr+21VS9depTYUNRlgqTL3/wA1wYmbFwykxQY1YyruB9VMiKt3sSNJKLve3d89nkGEXAYDRNNE8k2LgdBG2oWSWE3HW2mMsT0uBWcWoLeG3mNv9+Puqd5ZjrXdyVvnn1NOmxrpxCY2djHMoQoWJQq0JIGg7DvKfiag/R9H2ObtH0AxMX4W2HwT5VX4uIJRio8S7drLGVsX6hQQAdNujHfnvTTMceZJ5JQNBkkaSyse6WNzZtjzvU7hj1UW1Pwk3+jNxzbgzCYm/awJqII1oND7/rLYn31XvSDwH28Sy4YXliVVK8zLGo2HnIOnjuPCqJlnH+NgtacyL6swEg/Ee8PjWh/+pCR5dDiZlBllDBYUPNlYqdzcqosCSb8+tHaZoxzafPGSarxMacbnpz5jfwsR40/4rGsYSb+9wkYP7ULNCfkooM9zpsVO0rpGjNzES6b+bG92bzNKY1NeWQNzMOIniP7MqrKvzDU7SyrIjO01Rm4p2iuMKIRSrrRCK2WXxEiuo2muoCbEwKUUVZsj4PkkcdtE4QjnqUVPTcBw6bhZlP6vfvt50p54RdE7W1Zn6pSirUvmmRCJFdWezEgB0KNt5GoxVqxCSkrQtgKtKBaFUpQJTUxbAVaVVaFVo5WwJ8AT8Be+1c5bVYPV0NuH1DYmV/C4Hu7o/KrxhlslvFwPcCB/2mqlwdDZSxvuwHw3/wBasscoAS+2zN8FJ/Nq+Xdo5HlztnvdNDZgiiJzSTVKx8z+dNgtPsDlkk5PZqWKgaiSABy5sdhVkyfAYVAA/wBdI1wxt3EG9z528eZr6HpZLT6eEK5SR4rPeXNJ+bKiiUoRvVnfJIDPpgJkAF2VjoCi+5LW5ctudTEnDGB7xMhBNu6jg6fYDcn306WqhHrYqOnlLpRQ9NGCVf8AA4TBIyiKPtH3W8hLX8SF5X3qTweUYQlwIYwRs23I+Avy91Ketiu5hrRyfejMVWpLBZHPKuqOJ3XlqA291+dXE8IYQEE69rnSW5g8h7B5c6NmuffRgqRR6UUWFzsAOgFDPWX9C9zo6NrnI/YpuNyaaI2kjZdr8tQt+0u1MG8Ofl0+FX7A8eqxAZSNtzfaoDiuWOSbVEtmt37DY9Q3w60eLPKTqUQMuCMFujIgYJ2jN42aM/qMyf5SKlsLxxi49u1Eg8JUDdfFbE0plXCskulnBWNut1DEDwB6efyqefgrDuLJ2iHxvqFhz2IocstPdNewWKGerT9yEk4sgm/reAic9XiIDeHUA/vUkcuyqb7Ek+GPg4LL8SCLf4qe5hwGdQGGkWTbdXIVh8Nj8qrs2QzrIY+yfWOignbxBGxHnSfw+DIvlZ04y/8ASCf6fwSEno4dxfCYnD4gc9m0n5FhUNj+D8ZDcyQSWHVR2g+KXput0J2seu1iD7bXBqQwXFWJhPdnlt6pcMPL9IGpc9BJfS7K70+nl0tfcrz7bHY+B2PwoFUX3NvPw87damsT6Xn1tHjMJh8Sqki5XQ1uh5ML0ZeLsknNpYcTg2PVCXQe4E/5az3GnRMuysiVxaf2IDr478/HzoztewJuFBC3JsASWIHhuSffVqi4WwmIF8FmEEl+STfVt7P9rTTH8A42LfsS6+tERIPgO98qmminPS5odYlbVN6mcsTVgcbH1TsJx5aJDGx/C9RU0TI1nDIQeTgqfgwFTnCEPaTzRgbS4XEKfLuagfxKvxo8b2zTJ07aypFWZaSZaXtsKIy1vs1EN7V1KEUFBZJI4PiCeM92Q/4rN8L09HF+Kt+kt5gAVCRpflSqrUbIPuI3NEjj89lnt2lj/h39t6ZKK4LSqrTYpLoLbHkWbzBdKuQvqgAD4WpDcm5oFWlVSiVLoA2AqV2PzB4oJAjWDjSRyuDzHvF6WVKjOIf7NPFr/Db+JqtrJ7cMmO0sd+aKJHIDaJR1sxt5nb/uqYxUttW17Jbnt3iBUblkN1W1/uj53/JRTxmbe9jdrX5bAE187jD4uoS8X+57vK/h4HJ9yYSOVgCFJAPMA2B9ooY1tQiOlRHX0tJLofN5St8ho8QyklTYnr86eQ5w5IEtitxc6Rqt13pkUoQlDKMZdUTHI49GTWaphdCthy5kvyLWtbqbUrlqQIHYYhwx5CzDUbX3vzqDWOpLJcrWWSztpUC53AJ8heq8sMIx5ZYjnnKfCJyCczx6orF1O/aXUWtfYg86gMyxcpe0hF7chYgfzq0HK8Ghv3iD9xWY/lvUVnmVxDvwkILG6Ox1Hf7QB3t76VilBSpL7Ds0cjhbfsyuEU7y+YI4ZlDj1SSAfI+I8qS7KjrHV501Rnpu7LLDxmwvqQEfdUWChRyouM42LIyiPc7Xv0+FV0rRWi25+6q/4fH4FlanLVWOo870tdUAPjqa/wARSs/F87Iyd0Ai1wCCB7b0wjy523VSR4/zpF8OQbEEe3b86Z8LH4EfGyeIzluf9etN2FP3ipuY6amhaZR89jtO/tH+UGi4bBoyBityCb8+W386W4qGnEHzVD8rUnlElwd9r/yry+suMpNeJ6vQ1JRT8CZyeFRGVA2Vm2O/W/WpbCZhND+hllj/AGHYD8P2flUXkm+v2g/EfyqSMdbelccmCO5WYmrvHnkk6JuP0g4q2mcQ4leVpoxf8S2+YrpeNY0ikGFwUcEsqlGlVwQFPPSttvZsL251AMlIslHLT4304EvI31GxWk2WnJWk2WnXXBC4ENNBRzXUJIRVpRFoa6jRDFVWllSurqIAWVKmMpzFIgbwq5P3m329nSurqGUVJUwFJxdofRY7DvcNhlW9u8Ga/OqVxEUOMVI76UVR3jfc3JINhtuOnShrqye0FtxOjT7NluzJsmMCbWt4MfyQfxp5gVVivaMQN22AJ3PIe6urq8t2er1cPX+T1HabrST9B3io47jsdduuvTe/lbypMLQV1e+XCPnsnbBCUcR11dXNgiix0bstr9K6uqLDSOVaOErq6uRArhoFJ77aR1NifkKcYvDw2+pdyRzDD5g9K6upbvd1HRra+BmY6KY66upiFsJbworKTz+ZvQV1ccJslJMlDXVNklJ44itMh8U/Jj/rUdk3UeR+RoK6vPa7rI9R2b+QnuHG77/sj5N/Optlrq6tLQf4V6szO0f879EIvROzuDvbysa6uq62UkNpFpF66urmGJEV1dXUq2Sf/9k="/>
          <p:cNvSpPr>
            <a:spLocks noChangeAspect="1" noChangeArrowheads="1"/>
          </p:cNvSpPr>
          <p:nvPr/>
        </p:nvSpPr>
        <p:spPr bwMode="auto">
          <a:xfrm>
            <a:off x="368300" y="160338"/>
            <a:ext cx="304800" cy="304800"/>
          </a:xfrm>
          <a:prstGeom prst="rect">
            <a:avLst/>
          </a:prstGeom>
          <a:noFill/>
          <a:ln w="9525">
            <a:noFill/>
            <a:miter lim="800000"/>
            <a:headEnd/>
            <a:tailEnd/>
          </a:ln>
        </p:spPr>
        <p:txBody>
          <a:bodyPr/>
          <a:lstStyle/>
          <a:p>
            <a:endParaRPr lang="en-GB"/>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p:txBody>
          <a:bodyPr/>
          <a:lstStyle/>
          <a:p>
            <a:r>
              <a:rPr lang="en-US" altLang="zh-CN" dirty="0">
                <a:ea typeface="宋体" pitchFamily="2" charset="-122"/>
              </a:rPr>
              <a:t>Policy responses and options for sustainable urbanization</a:t>
            </a:r>
          </a:p>
        </p:txBody>
      </p:sp>
      <p:sp>
        <p:nvSpPr>
          <p:cNvPr id="51203" name="Rectangle 3"/>
          <p:cNvSpPr>
            <a:spLocks noGrp="1" noChangeArrowheads="1"/>
          </p:cNvSpPr>
          <p:nvPr>
            <p:ph idx="1"/>
          </p:nvPr>
        </p:nvSpPr>
        <p:spPr/>
        <p:txBody>
          <a:bodyPr/>
          <a:lstStyle/>
          <a:p>
            <a:pPr marL="405994" indent="-405994">
              <a:defRPr/>
            </a:pPr>
            <a:r>
              <a:rPr lang="en-US" altLang="zh-CN" dirty="0" smtClean="0">
                <a:solidFill>
                  <a:srgbClr val="7030A0"/>
                </a:solidFill>
              </a:rPr>
              <a:t>Rural areas:</a:t>
            </a:r>
          </a:p>
          <a:p>
            <a:pPr marL="879653" lvl="1" indent="-338328">
              <a:defRPr/>
            </a:pPr>
            <a:r>
              <a:rPr lang="en-US" altLang="zh-CN" dirty="0"/>
              <a:t>I</a:t>
            </a:r>
            <a:r>
              <a:rPr lang="en-US" altLang="zh-CN" dirty="0" smtClean="0"/>
              <a:t>mprovement in economic conditions, infrastructure and community services</a:t>
            </a:r>
          </a:p>
          <a:p>
            <a:pPr marL="405994" indent="-405994">
              <a:defRPr/>
            </a:pPr>
            <a:r>
              <a:rPr lang="en-US" altLang="zh-CN" dirty="0" smtClean="0">
                <a:solidFill>
                  <a:srgbClr val="7030A0"/>
                </a:solidFill>
              </a:rPr>
              <a:t>Urban areas</a:t>
            </a:r>
          </a:p>
          <a:p>
            <a:pPr marL="879653" lvl="1" indent="-338328">
              <a:defRPr/>
            </a:pPr>
            <a:r>
              <a:rPr lang="en-US" altLang="zh-CN" dirty="0"/>
              <a:t>R</a:t>
            </a:r>
            <a:r>
              <a:rPr lang="en-US" altLang="zh-CN" dirty="0" smtClean="0"/>
              <a:t>egulation of the housing market</a:t>
            </a:r>
          </a:p>
          <a:p>
            <a:pPr marL="1353312" lvl="2" indent="-270662">
              <a:defRPr/>
            </a:pPr>
            <a:r>
              <a:rPr lang="en-US" altLang="zh-CN" dirty="0" smtClean="0"/>
              <a:t>housing standard (structure and space)</a:t>
            </a:r>
          </a:p>
          <a:p>
            <a:pPr marL="1353312" lvl="2" indent="-270662">
              <a:defRPr/>
            </a:pPr>
            <a:r>
              <a:rPr lang="en-US" altLang="zh-CN" dirty="0" smtClean="0"/>
              <a:t>Penalty system for vitiating the regulation</a:t>
            </a:r>
          </a:p>
          <a:p>
            <a:pPr marL="1353312" lvl="2" indent="-270662">
              <a:defRPr/>
            </a:pPr>
            <a:r>
              <a:rPr lang="en-US" altLang="zh-CN" dirty="0" smtClean="0"/>
              <a:t>Tight law enforcement for illegal squatting</a:t>
            </a:r>
          </a:p>
          <a:p>
            <a:pPr marL="879653" lvl="1" indent="-338328">
              <a:defRPr/>
            </a:pPr>
            <a:r>
              <a:rPr lang="en-US" altLang="zh-CN" dirty="0" smtClean="0"/>
              <a:t>Equal opportunity in </a:t>
            </a:r>
            <a:r>
              <a:rPr lang="en-US" altLang="zh-CN" dirty="0" err="1" smtClean="0"/>
              <a:t>labour</a:t>
            </a:r>
            <a:r>
              <a:rPr lang="en-US" altLang="zh-CN" dirty="0" smtClean="0"/>
              <a:t> market </a:t>
            </a:r>
          </a:p>
          <a:p>
            <a:pPr marL="879653" lvl="1" indent="-338328">
              <a:defRPr/>
            </a:pPr>
            <a:r>
              <a:rPr lang="en-US" altLang="zh-CN" dirty="0"/>
              <a:t>R</a:t>
            </a:r>
            <a:r>
              <a:rPr lang="en-US" altLang="zh-CN" dirty="0" smtClean="0"/>
              <a:t>egulation of the minimum standard of working conditions</a:t>
            </a:r>
          </a:p>
          <a:p>
            <a:pPr marL="879653" lvl="1" indent="-338328">
              <a:defRPr/>
            </a:pPr>
            <a:r>
              <a:rPr lang="en-US" altLang="zh-CN" dirty="0"/>
              <a:t>I</a:t>
            </a:r>
            <a:r>
              <a:rPr lang="en-US" altLang="zh-CN" dirty="0" smtClean="0"/>
              <a:t>ntroduction of minimum wage</a:t>
            </a:r>
          </a:p>
          <a:p>
            <a:pPr marL="879653" lvl="1" indent="-338328">
              <a:defRPr/>
            </a:pPr>
            <a:r>
              <a:rPr lang="en-US" altLang="zh-CN" dirty="0" smtClean="0"/>
              <a:t>New </a:t>
            </a:r>
            <a:r>
              <a:rPr lang="en-US" altLang="zh-CN" dirty="0" err="1" smtClean="0"/>
              <a:t>hukou</a:t>
            </a:r>
            <a:r>
              <a:rPr lang="en-US" altLang="zh-CN" dirty="0" smtClean="0"/>
              <a:t> policies</a:t>
            </a:r>
            <a:endParaRPr lang="en-US" altLang="zh-CN" dirty="0"/>
          </a:p>
        </p:txBody>
      </p:sp>
      <p:sp>
        <p:nvSpPr>
          <p:cNvPr id="59395" name="Slide Number Placeholder 5"/>
          <p:cNvSpPr>
            <a:spLocks noGrp="1"/>
          </p:cNvSpPr>
          <p:nvPr>
            <p:ph type="sldNum" sz="quarter" idx="12"/>
          </p:nvPr>
        </p:nvSpPr>
        <p:spPr>
          <a:noFill/>
        </p:spPr>
        <p:txBody>
          <a:bodyPr/>
          <a:lstStyle/>
          <a:p>
            <a:fld id="{3D72FD8F-FDA7-4786-B6CB-7A1870A0ACE2}" type="slidenum">
              <a:rPr lang="zh-CN" altLang="en-US" sz="2700" smtClean="0">
                <a:latin typeface="Times New Roman" pitchFamily="18" charset="0"/>
                <a:ea typeface="宋体" pitchFamily="2" charset="-122"/>
              </a:rPr>
              <a:pPr/>
              <a:t>28</a:t>
            </a:fld>
            <a:endParaRPr lang="en-US" altLang="zh-CN" sz="2700" smtClean="0">
              <a:latin typeface="Times New Roman" pitchFamily="18" charset="0"/>
              <a:ea typeface="宋体" pitchFamily="2" charset="-122"/>
            </a:endParaRPr>
          </a:p>
        </p:txBody>
      </p:sp>
      <p:pic>
        <p:nvPicPr>
          <p:cNvPr id="5" name="Picture 2" descr="http://t3.gstatic.com/images?q=tbn:ANd9GcQo0dJqVUbl7S5h9_33jdrUCIIIMGvDtlZ95Ie8w7aXTw9izYA-Tw">
            <a:hlinkClick r:id="rId3"/>
          </p:cNvPr>
          <p:cNvPicPr>
            <a:picLocks noChangeAspect="1" noChangeArrowheads="1"/>
          </p:cNvPicPr>
          <p:nvPr/>
        </p:nvPicPr>
        <p:blipFill rotWithShape="1">
          <a:blip r:embed="rId4" cstate="print">
            <a:extLst/>
          </a:blip>
          <a:srcRect l="12243" t="12739" r="23571" b="13402"/>
          <a:stretch/>
        </p:blipFill>
        <p:spPr bwMode="auto">
          <a:xfrm>
            <a:off x="8077671" y="3195935"/>
            <a:ext cx="2253133" cy="13041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541338" y="328613"/>
            <a:ext cx="8688387" cy="1349375"/>
          </a:xfrm>
        </p:spPr>
        <p:txBody>
          <a:bodyPr/>
          <a:lstStyle/>
          <a:p>
            <a:r>
              <a:rPr lang="en-US" altLang="zh-CN" sz="4000" smtClean="0">
                <a:ea typeface="宋体" pitchFamily="2" charset="-122"/>
              </a:rPr>
              <a:t>New Hukou Policies in 2011</a:t>
            </a:r>
          </a:p>
        </p:txBody>
      </p:sp>
      <p:sp>
        <p:nvSpPr>
          <p:cNvPr id="61442" name="Slide Number Placeholder 5"/>
          <p:cNvSpPr>
            <a:spLocks noGrp="1"/>
          </p:cNvSpPr>
          <p:nvPr>
            <p:ph type="sldNum" sz="quarter" idx="12"/>
          </p:nvPr>
        </p:nvSpPr>
        <p:spPr>
          <a:noFill/>
        </p:spPr>
        <p:txBody>
          <a:bodyPr/>
          <a:lstStyle/>
          <a:p>
            <a:fld id="{30488018-15FB-40A2-A019-8BD191C9439B}" type="slidenum">
              <a:rPr lang="zh-CN" altLang="en-US" sz="2000" smtClean="0">
                <a:latin typeface="Times New Roman" pitchFamily="18" charset="0"/>
                <a:ea typeface="宋体" pitchFamily="2" charset="-122"/>
              </a:rPr>
              <a:pPr/>
              <a:t>29</a:t>
            </a:fld>
            <a:endParaRPr lang="en-US" altLang="zh-CN" sz="2000" smtClean="0">
              <a:latin typeface="Times New Roman" pitchFamily="18" charset="0"/>
              <a:ea typeface="宋体" pitchFamily="2" charset="-122"/>
            </a:endParaRPr>
          </a:p>
        </p:txBody>
      </p:sp>
      <p:pic>
        <p:nvPicPr>
          <p:cNvPr id="61443" name="Picture 2"/>
          <p:cNvPicPr>
            <a:picLocks noChangeAspect="1" noChangeArrowheads="1"/>
          </p:cNvPicPr>
          <p:nvPr/>
        </p:nvPicPr>
        <p:blipFill>
          <a:blip r:embed="rId2" cstate="print"/>
          <a:srcRect/>
          <a:stretch>
            <a:fillRect/>
          </a:stretch>
        </p:blipFill>
        <p:spPr bwMode="auto">
          <a:xfrm>
            <a:off x="733425" y="1755775"/>
            <a:ext cx="9734550" cy="5040313"/>
          </a:xfrm>
          <a:prstGeom prst="rect">
            <a:avLst/>
          </a:prstGeom>
          <a:noFill/>
          <a:ln w="9525">
            <a:noFill/>
            <a:miter lim="800000"/>
            <a:headEnd/>
            <a:tailEnd/>
          </a:ln>
        </p:spPr>
      </p:pic>
      <p:sp>
        <p:nvSpPr>
          <p:cNvPr id="61444" name="TextBox 1"/>
          <p:cNvSpPr txBox="1">
            <a:spLocks noChangeArrowheads="1"/>
          </p:cNvSpPr>
          <p:nvPr/>
        </p:nvSpPr>
        <p:spPr bwMode="auto">
          <a:xfrm>
            <a:off x="700088" y="6919913"/>
            <a:ext cx="9864725" cy="738187"/>
          </a:xfrm>
          <a:prstGeom prst="rect">
            <a:avLst/>
          </a:prstGeom>
          <a:noFill/>
          <a:ln w="9525">
            <a:noFill/>
            <a:miter lim="800000"/>
            <a:headEnd/>
            <a:tailEnd/>
          </a:ln>
        </p:spPr>
        <p:txBody>
          <a:bodyPr>
            <a:spAutoFit/>
          </a:bodyPr>
          <a:lstStyle/>
          <a:p>
            <a:r>
              <a:rPr lang="en-US" sz="1400"/>
              <a:t>Source: General Office of State Council, 2011, Notice of General Office of State Council on actively and stably moving forward the reform of hukou administration system, (2011) No 9.</a:t>
            </a:r>
          </a:p>
          <a:p>
            <a:endParaRPr lang="en-US" sz="1400"/>
          </a:p>
        </p:txBody>
      </p:sp>
      <p:pic>
        <p:nvPicPr>
          <p:cNvPr id="7" name="Picture 8" descr="http://vps-hosting.bestreviews.net/files/hosting-dilemma.jpg">
            <a:hlinkClick r:id="rId3"/>
          </p:cNvPr>
          <p:cNvPicPr>
            <a:picLocks noChangeAspect="1" noChangeArrowheads="1"/>
          </p:cNvPicPr>
          <p:nvPr/>
        </p:nvPicPr>
        <p:blipFill>
          <a:blip r:embed="rId4" cstate="print">
            <a:extLst/>
          </a:blip>
          <a:srcRect/>
          <a:stretch>
            <a:fillRect/>
          </a:stretch>
        </p:blipFill>
        <p:spPr bwMode="auto">
          <a:xfrm>
            <a:off x="8437711" y="390758"/>
            <a:ext cx="2052655" cy="1365017"/>
          </a:xfrm>
          <a:prstGeom prst="ellipse">
            <a:avLst/>
          </a:prstGeom>
          <a:ln>
            <a:noFill/>
          </a:ln>
          <a:effectLst>
            <a:softEdge rad="112500"/>
          </a:effectLst>
          <a:extLst/>
        </p:spPr>
      </p:pic>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altLang="zh-CN" smtClean="0">
                <a:ea typeface="宋体" pitchFamily="2" charset="-122"/>
              </a:rPr>
              <a:t>Introduction</a:t>
            </a:r>
          </a:p>
        </p:txBody>
      </p:sp>
      <p:sp>
        <p:nvSpPr>
          <p:cNvPr id="16389" name="Rectangle 3"/>
          <p:cNvSpPr>
            <a:spLocks noGrp="1" noChangeArrowheads="1"/>
          </p:cNvSpPr>
          <p:nvPr>
            <p:ph type="body" idx="1"/>
          </p:nvPr>
        </p:nvSpPr>
        <p:spPr>
          <a:xfrm>
            <a:off x="517525" y="1827213"/>
            <a:ext cx="9744075" cy="3692525"/>
          </a:xfrm>
        </p:spPr>
        <p:txBody>
          <a:bodyPr/>
          <a:lstStyle/>
          <a:p>
            <a:r>
              <a:rPr lang="en-US" altLang="zh-CN" dirty="0" smtClean="0">
                <a:solidFill>
                  <a:srgbClr val="7030A0"/>
                </a:solidFill>
                <a:ea typeface="宋体" pitchFamily="2" charset="-122"/>
              </a:rPr>
              <a:t>Urban population are growing worldwide</a:t>
            </a:r>
          </a:p>
          <a:p>
            <a:pPr lvl="1"/>
            <a:r>
              <a:rPr lang="en-US" altLang="zh-CN" dirty="0" smtClean="0">
                <a:ea typeface="宋体" pitchFamily="2" charset="-122"/>
              </a:rPr>
              <a:t>The developed world is already highly urbanized</a:t>
            </a:r>
          </a:p>
          <a:p>
            <a:pPr lvl="1"/>
            <a:r>
              <a:rPr lang="en-US" altLang="zh-CN" dirty="0" smtClean="0">
                <a:ea typeface="宋体" pitchFamily="2" charset="-122"/>
              </a:rPr>
              <a:t>The developing world is urbanizing rapidly</a:t>
            </a:r>
          </a:p>
          <a:p>
            <a:r>
              <a:rPr lang="en-US" altLang="zh-CN" dirty="0" err="1" smtClean="0">
                <a:solidFill>
                  <a:srgbClr val="7030A0"/>
                </a:solidFill>
                <a:ea typeface="宋体" pitchFamily="2" charset="-122"/>
              </a:rPr>
              <a:t>Overurbanization</a:t>
            </a:r>
            <a:r>
              <a:rPr lang="en-US" altLang="zh-CN" dirty="0" smtClean="0">
                <a:solidFill>
                  <a:srgbClr val="7030A0"/>
                </a:solidFill>
                <a:ea typeface="宋体" pitchFamily="2" charset="-122"/>
              </a:rPr>
              <a:t> in the developing world cities</a:t>
            </a:r>
          </a:p>
          <a:p>
            <a:pPr lvl="1"/>
            <a:r>
              <a:rPr lang="en-US" altLang="zh-CN" dirty="0" smtClean="0">
                <a:ea typeface="宋体" pitchFamily="2" charset="-122"/>
              </a:rPr>
              <a:t>73.55% of the world’s urban population in 2011</a:t>
            </a:r>
          </a:p>
          <a:p>
            <a:pPr lvl="1"/>
            <a:r>
              <a:rPr lang="en-US" altLang="zh-CN" dirty="0" smtClean="0">
                <a:ea typeface="宋体" pitchFamily="2" charset="-122"/>
              </a:rPr>
              <a:t>17 out of 23 largest mega-cities in 2011</a:t>
            </a:r>
          </a:p>
          <a:p>
            <a:pPr lvl="1"/>
            <a:r>
              <a:rPr lang="en-US" altLang="zh-CN" dirty="0" smtClean="0">
                <a:ea typeface="宋体" pitchFamily="2" charset="-122"/>
              </a:rPr>
              <a:t>Problems of employment, poverty and housing</a:t>
            </a:r>
          </a:p>
          <a:p>
            <a:pPr lvl="1"/>
            <a:endParaRPr lang="en-US" altLang="zh-CN" dirty="0" smtClean="0">
              <a:ea typeface="宋体" pitchFamily="2" charset="-122"/>
            </a:endParaRPr>
          </a:p>
        </p:txBody>
      </p:sp>
      <p:sp>
        <p:nvSpPr>
          <p:cNvPr id="22531" name="Slide Number Placeholder 5"/>
          <p:cNvSpPr>
            <a:spLocks noGrp="1"/>
          </p:cNvSpPr>
          <p:nvPr>
            <p:ph type="sldNum" sz="quarter" idx="12"/>
          </p:nvPr>
        </p:nvSpPr>
        <p:spPr>
          <a:noFill/>
        </p:spPr>
        <p:txBody>
          <a:bodyPr/>
          <a:lstStyle/>
          <a:p>
            <a:fld id="{2512E2A2-3584-4405-AE31-55BFFEE62AAE}" type="slidenum">
              <a:rPr lang="zh-CN" altLang="en-US" sz="2700" smtClean="0">
                <a:latin typeface="Times New Roman" pitchFamily="18" charset="0"/>
                <a:ea typeface="宋体" pitchFamily="2" charset="-122"/>
              </a:rPr>
              <a:pPr/>
              <a:t>3</a:t>
            </a:fld>
            <a:endParaRPr lang="en-US" altLang="zh-CN" sz="2700" smtClean="0">
              <a:latin typeface="Times New Roman" pitchFamily="18" charset="0"/>
              <a:ea typeface="宋体" pitchFamily="2" charset="-122"/>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53334" y="5140152"/>
            <a:ext cx="5342251" cy="28350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0847" y="5167330"/>
            <a:ext cx="3888432" cy="28474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p:txBody>
          <a:bodyPr/>
          <a:lstStyle/>
          <a:p>
            <a:r>
              <a:rPr lang="en-US" altLang="zh-CN" smtClean="0">
                <a:ea typeface="宋体" pitchFamily="2" charset="-122"/>
              </a:rPr>
              <a:t>Conclusion</a:t>
            </a:r>
          </a:p>
        </p:txBody>
      </p:sp>
      <p:sp>
        <p:nvSpPr>
          <p:cNvPr id="31749" name="Rectangle 3"/>
          <p:cNvSpPr>
            <a:spLocks noGrp="1" noChangeArrowheads="1"/>
          </p:cNvSpPr>
          <p:nvPr>
            <p:ph type="body" idx="1"/>
          </p:nvPr>
        </p:nvSpPr>
        <p:spPr>
          <a:xfrm>
            <a:off x="588963" y="1755775"/>
            <a:ext cx="9744075" cy="5364163"/>
          </a:xfrm>
        </p:spPr>
        <p:txBody>
          <a:bodyPr/>
          <a:lstStyle/>
          <a:p>
            <a:pPr marL="405994" indent="-405994">
              <a:defRPr/>
            </a:pPr>
            <a:r>
              <a:rPr lang="en-US" altLang="zh-CN" dirty="0" smtClean="0"/>
              <a:t>Chinese cities also share common features of low housing quality and a large informal sector with other third world cities</a:t>
            </a:r>
          </a:p>
          <a:p>
            <a:pPr marL="405994" indent="-405994">
              <a:defRPr/>
            </a:pPr>
            <a:r>
              <a:rPr lang="en-US" altLang="zh-CN" dirty="0" smtClean="0"/>
              <a:t>One major difference between China and other third world countries is the role of household registration system in urban China</a:t>
            </a:r>
          </a:p>
          <a:p>
            <a:pPr marL="405994" indent="-405994">
              <a:defRPr/>
            </a:pPr>
            <a:r>
              <a:rPr lang="en-US" altLang="zh-CN" dirty="0" smtClean="0"/>
              <a:t>The rural non-</a:t>
            </a:r>
            <a:r>
              <a:rPr lang="en-US" altLang="zh-CN" dirty="0" err="1" smtClean="0"/>
              <a:t>hukou</a:t>
            </a:r>
            <a:r>
              <a:rPr lang="en-US" altLang="zh-CN" dirty="0" smtClean="0"/>
              <a:t> migrants form a special migrant class subject to the restrictions and discriminations imposed by the government and/or the public</a:t>
            </a:r>
          </a:p>
          <a:p>
            <a:pPr marL="405994" indent="-405994">
              <a:defRPr/>
            </a:pPr>
            <a:r>
              <a:rPr lang="en-US" altLang="zh-CN" dirty="0" smtClean="0"/>
              <a:t>It is argued that such measures should be abolished and other more fair and neutral polices could be introduced to influence the scale of rural to urban migration</a:t>
            </a:r>
            <a:endParaRPr lang="en-US" altLang="zh-CN" dirty="0"/>
          </a:p>
        </p:txBody>
      </p:sp>
      <p:sp>
        <p:nvSpPr>
          <p:cNvPr id="62467" name="Slide Number Placeholder 5"/>
          <p:cNvSpPr>
            <a:spLocks noGrp="1"/>
          </p:cNvSpPr>
          <p:nvPr>
            <p:ph type="sldNum" sz="quarter" idx="12"/>
          </p:nvPr>
        </p:nvSpPr>
        <p:spPr>
          <a:noFill/>
        </p:spPr>
        <p:txBody>
          <a:bodyPr/>
          <a:lstStyle/>
          <a:p>
            <a:fld id="{79251DFF-CE33-473E-A1F2-78118ACB99DD}" type="slidenum">
              <a:rPr lang="zh-CN" altLang="en-US" sz="2000" smtClean="0">
                <a:latin typeface="Times New Roman" pitchFamily="18" charset="0"/>
                <a:ea typeface="宋体" pitchFamily="2" charset="-122"/>
              </a:rPr>
              <a:pPr/>
              <a:t>30</a:t>
            </a:fld>
            <a:endParaRPr lang="en-US" altLang="zh-CN" sz="2000" smtClean="0">
              <a:latin typeface="Times New Roman" pitchFamily="18" charset="0"/>
              <a:ea typeface="宋体" pitchFamily="2" charset="-122"/>
            </a:endParaRPr>
          </a:p>
        </p:txBody>
      </p:sp>
      <p:pic>
        <p:nvPicPr>
          <p:cNvPr id="5" name="Picture 4" descr="C:\Users\lucy\AppData\Local\Microsoft\Windows\Temporary Internet Files\Content.IE5\XAWU5BRT\MC900434475[1].wmf"/>
          <p:cNvPicPr>
            <a:picLocks noChangeAspect="1" noChangeArrowheads="1"/>
          </p:cNvPicPr>
          <p:nvPr/>
        </p:nvPicPr>
        <p:blipFill>
          <a:blip r:embed="rId2" cstate="print"/>
          <a:srcRect/>
          <a:stretch>
            <a:fillRect/>
          </a:stretch>
        </p:blipFill>
        <p:spPr bwMode="auto">
          <a:xfrm rot="-296488">
            <a:off x="7750175" y="552450"/>
            <a:ext cx="2182813" cy="862013"/>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www.trinityp3.com/wp-content/uploads/2012/12/Making-strategy-stick.jpg">
            <a:hlinkClick r:id="rId3"/>
          </p:cNvPr>
          <p:cNvPicPr>
            <a:picLocks noChangeAspect="1" noChangeArrowheads="1"/>
          </p:cNvPicPr>
          <p:nvPr/>
        </p:nvPicPr>
        <p:blipFill>
          <a:blip r:embed="rId4" cstate="print">
            <a:extLst/>
          </a:blip>
          <a:srcRect/>
          <a:stretch>
            <a:fillRect/>
          </a:stretch>
        </p:blipFill>
        <p:spPr bwMode="auto">
          <a:xfrm>
            <a:off x="6181461" y="5986245"/>
            <a:ext cx="2616290" cy="1962218"/>
          </a:xfrm>
          <a:prstGeom prst="ellipse">
            <a:avLst/>
          </a:prstGeom>
          <a:ln>
            <a:noFill/>
          </a:ln>
          <a:effectLst>
            <a:softEdge rad="112500"/>
          </a:effectLst>
          <a:extLst/>
        </p:spPr>
      </p:pic>
      <p:pic>
        <p:nvPicPr>
          <p:cNvPr id="5" name="Picture 2" descr="http://www.chinatourmap.com/maps/images/china-map.gif">
            <a:hlinkClick r:id="rId5"/>
          </p:cNvPr>
          <p:cNvPicPr>
            <a:picLocks noChangeAspect="1" noChangeArrowheads="1"/>
          </p:cNvPicPr>
          <p:nvPr/>
        </p:nvPicPr>
        <p:blipFill rotWithShape="1">
          <a:blip r:embed="rId6" cstate="print">
            <a:extLst/>
          </a:blip>
          <a:srcRect l="7144" t="6643" r="6303" b="6155"/>
          <a:stretch/>
        </p:blipFill>
        <p:spPr bwMode="auto">
          <a:xfrm>
            <a:off x="1668959" y="6003546"/>
            <a:ext cx="2076618" cy="2092174"/>
          </a:xfrm>
          <a:prstGeom prst="ellipse">
            <a:avLst/>
          </a:prstGeom>
          <a:ln>
            <a:noFill/>
          </a:ln>
          <a:effectLst>
            <a:softEdge rad="112500"/>
          </a:effectLst>
          <a:extLst/>
        </p:spPr>
      </p:pic>
      <p:sp>
        <p:nvSpPr>
          <p:cNvPr id="24579" name="Title 1"/>
          <p:cNvSpPr>
            <a:spLocks noGrp="1"/>
          </p:cNvSpPr>
          <p:nvPr>
            <p:ph type="title"/>
          </p:nvPr>
        </p:nvSpPr>
        <p:spPr/>
        <p:txBody>
          <a:bodyPr/>
          <a:lstStyle/>
          <a:p>
            <a:r>
              <a:rPr lang="en-US" dirty="0" smtClean="0"/>
              <a:t>Introduction</a:t>
            </a:r>
          </a:p>
        </p:txBody>
      </p:sp>
      <p:sp>
        <p:nvSpPr>
          <p:cNvPr id="3" name="Content Placeholder 2"/>
          <p:cNvSpPr>
            <a:spLocks noGrp="1"/>
          </p:cNvSpPr>
          <p:nvPr>
            <p:ph idx="1"/>
          </p:nvPr>
        </p:nvSpPr>
        <p:spPr/>
        <p:txBody>
          <a:bodyPr/>
          <a:lstStyle/>
          <a:p>
            <a:r>
              <a:rPr lang="en-US" altLang="zh-CN" dirty="0" smtClean="0">
                <a:solidFill>
                  <a:srgbClr val="7030A0"/>
                </a:solidFill>
                <a:ea typeface="宋体" pitchFamily="2" charset="-122"/>
              </a:rPr>
              <a:t>China: one of the developing countries</a:t>
            </a:r>
          </a:p>
          <a:p>
            <a:pPr lvl="1"/>
            <a:r>
              <a:rPr lang="en-US" altLang="zh-CN" dirty="0" smtClean="0">
                <a:ea typeface="宋体" pitchFamily="2" charset="-122"/>
              </a:rPr>
              <a:t>Major source of world urban population growth in 2011-2030</a:t>
            </a:r>
          </a:p>
          <a:p>
            <a:pPr lvl="1"/>
            <a:r>
              <a:rPr lang="en-US" altLang="zh-CN" dirty="0" smtClean="0">
                <a:ea typeface="宋体" pitchFamily="2" charset="-122"/>
              </a:rPr>
              <a:t>19.7% from China and 15.6% from India</a:t>
            </a:r>
          </a:p>
          <a:p>
            <a:pPr lvl="1"/>
            <a:endParaRPr lang="en-US" altLang="zh-CN" dirty="0" smtClean="0">
              <a:ea typeface="宋体" pitchFamily="2" charset="-122"/>
            </a:endParaRPr>
          </a:p>
          <a:p>
            <a:r>
              <a:rPr lang="en-US" altLang="zh-CN" dirty="0" smtClean="0">
                <a:solidFill>
                  <a:srgbClr val="7030A0"/>
                </a:solidFill>
                <a:ea typeface="宋体" pitchFamily="2" charset="-122"/>
              </a:rPr>
              <a:t>Research questions:</a:t>
            </a:r>
          </a:p>
          <a:p>
            <a:pPr lvl="1"/>
            <a:r>
              <a:rPr lang="en-US" altLang="zh-CN" dirty="0" smtClean="0">
                <a:ea typeface="宋体" pitchFamily="2" charset="-122"/>
              </a:rPr>
              <a:t>To what extent, is urbanization in China similar to other third world countries? </a:t>
            </a:r>
          </a:p>
          <a:p>
            <a:pPr lvl="1"/>
            <a:r>
              <a:rPr lang="en-US" altLang="zh-CN" dirty="0" smtClean="0">
                <a:ea typeface="宋体" pitchFamily="2" charset="-122"/>
              </a:rPr>
              <a:t>What are the problems, processes and policy responses of rapid urbanization in post-reform China?</a:t>
            </a:r>
          </a:p>
          <a:p>
            <a:endParaRPr lang="en-US" dirty="0" smtClean="0"/>
          </a:p>
        </p:txBody>
      </p:sp>
      <p:sp>
        <p:nvSpPr>
          <p:cNvPr id="24581" name="Slide Number Placeholder 3"/>
          <p:cNvSpPr>
            <a:spLocks noGrp="1"/>
          </p:cNvSpPr>
          <p:nvPr>
            <p:ph type="sldNum" sz="quarter" idx="12"/>
          </p:nvPr>
        </p:nvSpPr>
        <p:spPr>
          <a:noFill/>
        </p:spPr>
        <p:txBody>
          <a:bodyPr/>
          <a:lstStyle/>
          <a:p>
            <a:fld id="{70760ECF-3C0F-4D78-9E43-DA33CDE5F00A}" type="slidenum">
              <a:rPr lang="en-US" smtClean="0"/>
              <a:pPr/>
              <a:t>4</a:t>
            </a:fld>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dirty="0"/>
              <a:t>Formal and informal urbanization </a:t>
            </a:r>
            <a:r>
              <a:rPr lang="en-US" dirty="0" smtClean="0"/>
              <a:t/>
            </a:r>
            <a:br>
              <a:rPr lang="en-US" dirty="0" smtClean="0"/>
            </a:br>
            <a:r>
              <a:rPr lang="en-US" dirty="0" smtClean="0"/>
              <a:t>in </a:t>
            </a:r>
            <a:r>
              <a:rPr lang="en-US" dirty="0"/>
              <a:t>post-reform China </a:t>
            </a:r>
          </a:p>
        </p:txBody>
      </p:sp>
      <p:sp>
        <p:nvSpPr>
          <p:cNvPr id="3" name="Content Placeholder 2"/>
          <p:cNvSpPr>
            <a:spLocks noGrp="1"/>
          </p:cNvSpPr>
          <p:nvPr>
            <p:ph idx="1"/>
          </p:nvPr>
        </p:nvSpPr>
        <p:spPr>
          <a:xfrm>
            <a:off x="541338" y="1895475"/>
            <a:ext cx="9744075" cy="5764213"/>
          </a:xfrm>
        </p:spPr>
        <p:txBody>
          <a:bodyPr/>
          <a:lstStyle/>
          <a:p>
            <a:pPr marL="404813" lvl="1" indent="-404813">
              <a:buClr>
                <a:schemeClr val="bg2"/>
              </a:buClr>
              <a:buFont typeface="Wingdings" pitchFamily="2" charset="2"/>
              <a:buChar char="p"/>
            </a:pPr>
            <a:r>
              <a:rPr lang="en-US" altLang="zh-CN" sz="2800" dirty="0" smtClean="0">
                <a:solidFill>
                  <a:srgbClr val="7030A0"/>
                </a:solidFill>
                <a:ea typeface="宋体" pitchFamily="2" charset="-122"/>
              </a:rPr>
              <a:t>The Chinese </a:t>
            </a:r>
            <a:r>
              <a:rPr lang="en-US" altLang="zh-CN" sz="2800" dirty="0">
                <a:solidFill>
                  <a:srgbClr val="7030A0"/>
                </a:solidFill>
                <a:ea typeface="宋体" pitchFamily="2" charset="-122"/>
              </a:rPr>
              <a:t>household registration(</a:t>
            </a:r>
            <a:r>
              <a:rPr lang="en-US" altLang="zh-CN" sz="2800" dirty="0" err="1">
                <a:solidFill>
                  <a:srgbClr val="7030A0"/>
                </a:solidFill>
                <a:ea typeface="宋体" pitchFamily="2" charset="-122"/>
              </a:rPr>
              <a:t>hukou</a:t>
            </a:r>
            <a:r>
              <a:rPr lang="en-US" altLang="zh-CN" sz="2800" dirty="0" smtClean="0">
                <a:solidFill>
                  <a:srgbClr val="7030A0"/>
                </a:solidFill>
                <a:ea typeface="宋体" pitchFamily="2" charset="-122"/>
              </a:rPr>
              <a:t>) system</a:t>
            </a:r>
          </a:p>
          <a:p>
            <a:pPr marL="930275" lvl="2" indent="-457200">
              <a:buClr>
                <a:schemeClr val="bg2"/>
              </a:buClr>
            </a:pPr>
            <a:r>
              <a:rPr lang="en-US" altLang="zh-CN" dirty="0" smtClean="0">
                <a:ea typeface="宋体" pitchFamily="2" charset="-122"/>
              </a:rPr>
              <a:t>Place of residence and </a:t>
            </a:r>
            <a:r>
              <a:rPr lang="en-US" altLang="zh-CN" dirty="0" err="1" smtClean="0">
                <a:ea typeface="宋体" pitchFamily="2" charset="-122"/>
              </a:rPr>
              <a:t>hukou</a:t>
            </a:r>
            <a:r>
              <a:rPr lang="en-US" altLang="zh-CN" dirty="0" smtClean="0">
                <a:ea typeface="宋体" pitchFamily="2" charset="-122"/>
              </a:rPr>
              <a:t> category</a:t>
            </a:r>
          </a:p>
          <a:p>
            <a:pPr marL="930275" lvl="2" indent="-457200">
              <a:buClr>
                <a:schemeClr val="bg2"/>
              </a:buClr>
            </a:pPr>
            <a:r>
              <a:rPr lang="en-US" altLang="zh-CN" dirty="0" smtClean="0">
                <a:ea typeface="宋体" pitchFamily="2" charset="-122"/>
              </a:rPr>
              <a:t>Non-agricultural population</a:t>
            </a:r>
          </a:p>
          <a:p>
            <a:pPr marL="930275" lvl="2" indent="-457200">
              <a:buClr>
                <a:schemeClr val="bg2"/>
              </a:buClr>
            </a:pPr>
            <a:r>
              <a:rPr lang="en-US" altLang="zh-CN" dirty="0" smtClean="0">
                <a:ea typeface="宋体" pitchFamily="2" charset="-122"/>
              </a:rPr>
              <a:t>Agricultural population</a:t>
            </a:r>
          </a:p>
          <a:p>
            <a:pPr marL="930275" lvl="2" indent="-457200">
              <a:buClr>
                <a:schemeClr val="bg2"/>
              </a:buClr>
            </a:pPr>
            <a:endParaRPr lang="en-US" altLang="zh-CN" dirty="0" smtClean="0">
              <a:ea typeface="宋体" pitchFamily="2" charset="-122"/>
            </a:endParaRPr>
          </a:p>
          <a:p>
            <a:pPr marL="404813" lvl="1" indent="-404813">
              <a:buClr>
                <a:schemeClr val="bg2"/>
              </a:buClr>
              <a:buFont typeface="Wingdings" pitchFamily="2" charset="2"/>
              <a:buChar char="p"/>
            </a:pPr>
            <a:r>
              <a:rPr lang="en-US" altLang="zh-CN" sz="2800" dirty="0" smtClean="0">
                <a:solidFill>
                  <a:srgbClr val="7030A0"/>
                </a:solidFill>
                <a:ea typeface="宋体" pitchFamily="2" charset="-122"/>
              </a:rPr>
              <a:t>The population at a Chinese city</a:t>
            </a:r>
          </a:p>
          <a:p>
            <a:pPr marL="404813" lvl="1" indent="-404813">
              <a:buFont typeface="Garamond" pitchFamily="18" charset="0"/>
              <a:buAutoNum type="arabicPeriod"/>
            </a:pPr>
            <a:r>
              <a:rPr lang="en-US" altLang="zh-CN" dirty="0" smtClean="0">
                <a:ea typeface="宋体" pitchFamily="2" charset="-122"/>
              </a:rPr>
              <a:t>Local population (urban </a:t>
            </a:r>
            <a:r>
              <a:rPr lang="en-US" altLang="zh-CN" dirty="0" err="1" smtClean="0">
                <a:ea typeface="宋体" pitchFamily="2" charset="-122"/>
              </a:rPr>
              <a:t>hukou</a:t>
            </a:r>
            <a:r>
              <a:rPr lang="en-US" altLang="zh-CN" dirty="0" smtClean="0">
                <a:ea typeface="宋体" pitchFamily="2" charset="-122"/>
              </a:rPr>
              <a:t> population)</a:t>
            </a:r>
          </a:p>
          <a:p>
            <a:pPr marL="930275" lvl="2" indent="-457200">
              <a:buFont typeface="Arial" charset="0"/>
              <a:buChar char="•"/>
            </a:pPr>
            <a:r>
              <a:rPr lang="en-US" altLang="zh-CN" dirty="0" smtClean="0">
                <a:ea typeface="宋体" pitchFamily="2" charset="-122"/>
              </a:rPr>
              <a:t>Non-agricultural population</a:t>
            </a:r>
          </a:p>
          <a:p>
            <a:pPr marL="930275" lvl="2" indent="-457200">
              <a:buFont typeface="Arial" charset="0"/>
              <a:buChar char="•"/>
            </a:pPr>
            <a:r>
              <a:rPr lang="en-US" altLang="zh-CN" dirty="0" smtClean="0">
                <a:ea typeface="宋体" pitchFamily="2" charset="-122"/>
              </a:rPr>
              <a:t>Agricultural population</a:t>
            </a:r>
          </a:p>
          <a:p>
            <a:pPr marL="404813" lvl="1" indent="-404813">
              <a:buFont typeface="Garamond" pitchFamily="18" charset="0"/>
              <a:buAutoNum type="arabicPeriod"/>
            </a:pPr>
            <a:r>
              <a:rPr lang="en-US" altLang="zh-CN" dirty="0" smtClean="0">
                <a:ea typeface="宋体" pitchFamily="2" charset="-122"/>
              </a:rPr>
              <a:t>Migrants</a:t>
            </a:r>
          </a:p>
          <a:p>
            <a:pPr marL="930275" lvl="2" indent="-457200">
              <a:buFont typeface="Garamond" pitchFamily="18" charset="0"/>
              <a:buAutoNum type="arabicPeriod"/>
            </a:pPr>
            <a:r>
              <a:rPr lang="en-US" altLang="zh-CN" dirty="0" smtClean="0">
                <a:ea typeface="宋体" pitchFamily="2" charset="-122"/>
              </a:rPr>
              <a:t>Permanent migrants (with local </a:t>
            </a:r>
            <a:r>
              <a:rPr lang="en-US" altLang="zh-CN" dirty="0" err="1" smtClean="0">
                <a:ea typeface="宋体" pitchFamily="2" charset="-122"/>
              </a:rPr>
              <a:t>hukou</a:t>
            </a:r>
            <a:r>
              <a:rPr lang="en-US" altLang="zh-CN" dirty="0" smtClean="0">
                <a:ea typeface="宋体" pitchFamily="2" charset="-122"/>
              </a:rPr>
              <a:t>)</a:t>
            </a:r>
          </a:p>
          <a:p>
            <a:pPr marL="930275" lvl="2" indent="-457200">
              <a:buFont typeface="Garamond" pitchFamily="18" charset="0"/>
              <a:buAutoNum type="arabicPeriod"/>
            </a:pPr>
            <a:r>
              <a:rPr lang="en-US" altLang="zh-CN" dirty="0" smtClean="0">
                <a:ea typeface="宋体" pitchFamily="2" charset="-122"/>
              </a:rPr>
              <a:t>Temporary migrants (without local </a:t>
            </a:r>
            <a:r>
              <a:rPr lang="en-US" altLang="zh-CN" dirty="0" err="1" smtClean="0">
                <a:ea typeface="宋体" pitchFamily="2" charset="-122"/>
              </a:rPr>
              <a:t>hukou</a:t>
            </a:r>
            <a:r>
              <a:rPr lang="en-US" altLang="zh-CN" dirty="0" smtClean="0">
                <a:ea typeface="宋体" pitchFamily="2" charset="-122"/>
              </a:rPr>
              <a:t>) </a:t>
            </a:r>
          </a:p>
          <a:p>
            <a:pPr marL="2070100" lvl="3" indent="-514350"/>
            <a:r>
              <a:rPr lang="en-US" altLang="zh-CN" dirty="0" smtClean="0">
                <a:ea typeface="宋体" pitchFamily="2" charset="-122"/>
              </a:rPr>
              <a:t>contribute to the bulk of the increased urban population</a:t>
            </a:r>
          </a:p>
        </p:txBody>
      </p:sp>
      <p:sp>
        <p:nvSpPr>
          <p:cNvPr id="26627" name="Slide Number Placeholder 3"/>
          <p:cNvSpPr>
            <a:spLocks noGrp="1"/>
          </p:cNvSpPr>
          <p:nvPr>
            <p:ph type="sldNum" sz="quarter" idx="12"/>
          </p:nvPr>
        </p:nvSpPr>
        <p:spPr>
          <a:noFill/>
        </p:spPr>
        <p:txBody>
          <a:bodyPr/>
          <a:lstStyle/>
          <a:p>
            <a:fld id="{0479476E-009F-4346-818C-9BA8DFAB50AF}" type="slidenum">
              <a:rPr lang="en-US" smtClean="0"/>
              <a:pPr/>
              <a:t>5</a:t>
            </a:fld>
            <a:endParaRPr lang="en-US" smtClean="0"/>
          </a:p>
        </p:txBody>
      </p:sp>
      <p:pic>
        <p:nvPicPr>
          <p:cNvPr id="1026" name="Picture 2" descr="http://english.cri.cn/mmsource/images/2011/04/02/0402photo2ok.gif">
            <a:hlinkClick r:id="rId3"/>
          </p:cNvPr>
          <p:cNvPicPr>
            <a:picLocks noChangeAspect="1" noChangeArrowheads="1"/>
          </p:cNvPicPr>
          <p:nvPr/>
        </p:nvPicPr>
        <p:blipFill rotWithShape="1">
          <a:blip r:embed="rId4" cstate="print">
            <a:extLst/>
          </a:blip>
          <a:srcRect l="12027" t="13381" r="11173"/>
          <a:stretch/>
        </p:blipFill>
        <p:spPr bwMode="auto">
          <a:xfrm>
            <a:off x="6853535" y="2619871"/>
            <a:ext cx="3600400" cy="2842520"/>
          </a:xfrm>
          <a:prstGeom prst="ellipse">
            <a:avLst/>
          </a:prstGeom>
          <a:ln>
            <a:noFill/>
          </a:ln>
          <a:effectLst>
            <a:softEdge rad="112500"/>
          </a:effectLs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dirty="0"/>
              <a:t>Formal and informal urbanization </a:t>
            </a:r>
            <a:r>
              <a:rPr lang="en-US" dirty="0" smtClean="0"/>
              <a:t/>
            </a:r>
            <a:br>
              <a:rPr lang="en-US" dirty="0" smtClean="0"/>
            </a:br>
            <a:r>
              <a:rPr lang="en-US" dirty="0" smtClean="0"/>
              <a:t>in </a:t>
            </a:r>
            <a:r>
              <a:rPr lang="en-US" dirty="0"/>
              <a:t>post-reform China </a:t>
            </a:r>
          </a:p>
        </p:txBody>
      </p:sp>
      <p:sp>
        <p:nvSpPr>
          <p:cNvPr id="17413" name="Rectangle 3"/>
          <p:cNvSpPr>
            <a:spLocks noGrp="1" noChangeArrowheads="1"/>
          </p:cNvSpPr>
          <p:nvPr>
            <p:ph type="body" idx="1"/>
          </p:nvPr>
        </p:nvSpPr>
        <p:spPr/>
        <p:txBody>
          <a:bodyPr/>
          <a:lstStyle/>
          <a:p>
            <a:pPr>
              <a:lnSpc>
                <a:spcPct val="90000"/>
              </a:lnSpc>
            </a:pPr>
            <a:r>
              <a:rPr lang="en-US" altLang="zh-TW" dirty="0" smtClean="0">
                <a:solidFill>
                  <a:srgbClr val="7030A0"/>
                </a:solidFill>
                <a:ea typeface="新細明體" pitchFamily="18" charset="-120"/>
              </a:rPr>
              <a:t>The level of urbanization </a:t>
            </a:r>
          </a:p>
          <a:p>
            <a:pPr lvl="1">
              <a:lnSpc>
                <a:spcPct val="90000"/>
              </a:lnSpc>
            </a:pPr>
            <a:r>
              <a:rPr lang="en-US" altLang="zh-TW" dirty="0" smtClean="0">
                <a:ea typeface="新細明體" pitchFamily="18" charset="-120"/>
                <a:cs typeface="Times New Roman" pitchFamily="18" charset="0"/>
              </a:rPr>
              <a:t>The share of </a:t>
            </a:r>
            <a:r>
              <a:rPr lang="en-US" altLang="zh-TW" dirty="0" smtClean="0">
                <a:solidFill>
                  <a:srgbClr val="FF0000"/>
                </a:solidFill>
                <a:ea typeface="新細明體" pitchFamily="18" charset="-120"/>
                <a:cs typeface="Times New Roman" pitchFamily="18" charset="0"/>
              </a:rPr>
              <a:t>urban population </a:t>
            </a:r>
            <a:r>
              <a:rPr lang="en-US" altLang="zh-TW" dirty="0" smtClean="0">
                <a:ea typeface="新細明體" pitchFamily="18" charset="-120"/>
                <a:cs typeface="Times New Roman" pitchFamily="18" charset="0"/>
              </a:rPr>
              <a:t>in total population</a:t>
            </a:r>
            <a:r>
              <a:rPr lang="en-US" altLang="zh-CN" dirty="0" smtClean="0">
                <a:ea typeface="宋体" pitchFamily="2" charset="-122"/>
              </a:rPr>
              <a:t> </a:t>
            </a:r>
          </a:p>
          <a:p>
            <a:pPr lvl="1">
              <a:lnSpc>
                <a:spcPct val="90000"/>
              </a:lnSpc>
            </a:pPr>
            <a:r>
              <a:rPr lang="en-US" altLang="zh-CN" dirty="0" smtClean="0">
                <a:ea typeface="宋体" pitchFamily="2" charset="-122"/>
              </a:rPr>
              <a:t>Urban population = usual residents in urban areas= local population + migrants</a:t>
            </a:r>
          </a:p>
          <a:p>
            <a:pPr lvl="1">
              <a:lnSpc>
                <a:spcPct val="90000"/>
              </a:lnSpc>
            </a:pPr>
            <a:endParaRPr lang="en-US" altLang="zh-CN" dirty="0" smtClean="0">
              <a:ea typeface="宋体" pitchFamily="2" charset="-122"/>
            </a:endParaRPr>
          </a:p>
          <a:p>
            <a:pPr>
              <a:lnSpc>
                <a:spcPct val="90000"/>
              </a:lnSpc>
            </a:pPr>
            <a:r>
              <a:rPr lang="en-US" altLang="zh-CN" dirty="0" smtClean="0">
                <a:solidFill>
                  <a:srgbClr val="7030A0"/>
                </a:solidFill>
                <a:ea typeface="宋体" pitchFamily="2" charset="-122"/>
              </a:rPr>
              <a:t>Formal urbanization process </a:t>
            </a:r>
          </a:p>
          <a:p>
            <a:pPr lvl="1">
              <a:lnSpc>
                <a:spcPct val="90000"/>
              </a:lnSpc>
            </a:pPr>
            <a:r>
              <a:rPr lang="en-US" altLang="zh-CN" dirty="0" smtClean="0">
                <a:ea typeface="宋体" pitchFamily="2" charset="-122"/>
              </a:rPr>
              <a:t>the increase in urban </a:t>
            </a:r>
            <a:r>
              <a:rPr lang="en-US" altLang="zh-CN" dirty="0" err="1" smtClean="0">
                <a:ea typeface="宋体" pitchFamily="2" charset="-122"/>
              </a:rPr>
              <a:t>hukou</a:t>
            </a:r>
            <a:r>
              <a:rPr lang="en-US" altLang="zh-CN" dirty="0" smtClean="0">
                <a:ea typeface="宋体" pitchFamily="2" charset="-122"/>
              </a:rPr>
              <a:t> population </a:t>
            </a:r>
          </a:p>
          <a:p>
            <a:pPr lvl="1">
              <a:lnSpc>
                <a:spcPct val="90000"/>
              </a:lnSpc>
            </a:pPr>
            <a:r>
              <a:rPr lang="en-US" altLang="zh-CN" dirty="0" smtClean="0">
                <a:ea typeface="宋体" pitchFamily="2" charset="-122"/>
              </a:rPr>
              <a:t>i.e., local population + </a:t>
            </a:r>
            <a:r>
              <a:rPr lang="en-US" altLang="zh-CN" dirty="0" smtClean="0">
                <a:solidFill>
                  <a:srgbClr val="C00000"/>
                </a:solidFill>
                <a:ea typeface="宋体" pitchFamily="2" charset="-122"/>
              </a:rPr>
              <a:t>permanent migrants</a:t>
            </a:r>
          </a:p>
          <a:p>
            <a:pPr lvl="1">
              <a:lnSpc>
                <a:spcPct val="90000"/>
              </a:lnSpc>
            </a:pPr>
            <a:endParaRPr lang="en-US" altLang="zh-CN" dirty="0" smtClean="0">
              <a:ea typeface="宋体" pitchFamily="2" charset="-122"/>
            </a:endParaRPr>
          </a:p>
          <a:p>
            <a:pPr>
              <a:lnSpc>
                <a:spcPct val="90000"/>
              </a:lnSpc>
            </a:pPr>
            <a:r>
              <a:rPr lang="en-US" altLang="zh-CN" dirty="0" smtClean="0">
                <a:solidFill>
                  <a:srgbClr val="7030A0"/>
                </a:solidFill>
                <a:ea typeface="宋体" pitchFamily="2" charset="-122"/>
              </a:rPr>
              <a:t>Informal urbanization process  </a:t>
            </a:r>
          </a:p>
          <a:p>
            <a:pPr lvl="1">
              <a:lnSpc>
                <a:spcPct val="90000"/>
              </a:lnSpc>
            </a:pPr>
            <a:r>
              <a:rPr lang="en-US" altLang="zh-CN" dirty="0" smtClean="0">
                <a:ea typeface="宋体" pitchFamily="2" charset="-122"/>
              </a:rPr>
              <a:t>the increase in urban non-</a:t>
            </a:r>
            <a:r>
              <a:rPr lang="en-US" altLang="zh-CN" dirty="0" err="1" smtClean="0">
                <a:ea typeface="宋体" pitchFamily="2" charset="-122"/>
              </a:rPr>
              <a:t>hukou</a:t>
            </a:r>
            <a:r>
              <a:rPr lang="en-US" altLang="zh-CN" dirty="0" smtClean="0">
                <a:ea typeface="宋体" pitchFamily="2" charset="-122"/>
              </a:rPr>
              <a:t> population</a:t>
            </a:r>
          </a:p>
          <a:p>
            <a:pPr lvl="1">
              <a:lnSpc>
                <a:spcPct val="90000"/>
              </a:lnSpc>
            </a:pPr>
            <a:r>
              <a:rPr lang="en-US" altLang="zh-CN" dirty="0" smtClean="0">
                <a:ea typeface="宋体" pitchFamily="2" charset="-122"/>
              </a:rPr>
              <a:t>i.e., </a:t>
            </a:r>
            <a:r>
              <a:rPr lang="en-US" altLang="zh-CN" dirty="0" smtClean="0">
                <a:solidFill>
                  <a:srgbClr val="C00000"/>
                </a:solidFill>
                <a:ea typeface="宋体" pitchFamily="2" charset="-122"/>
              </a:rPr>
              <a:t>temporary migrants</a:t>
            </a:r>
          </a:p>
        </p:txBody>
      </p:sp>
      <p:sp>
        <p:nvSpPr>
          <p:cNvPr id="28675" name="Slide Number Placeholder 5"/>
          <p:cNvSpPr>
            <a:spLocks noGrp="1"/>
          </p:cNvSpPr>
          <p:nvPr>
            <p:ph type="sldNum" sz="quarter" idx="12"/>
          </p:nvPr>
        </p:nvSpPr>
        <p:spPr>
          <a:noFill/>
        </p:spPr>
        <p:txBody>
          <a:bodyPr/>
          <a:lstStyle/>
          <a:p>
            <a:fld id="{A578645B-B962-42A3-BDED-F8636E1B9AEF}" type="slidenum">
              <a:rPr lang="zh-CN" altLang="en-US" sz="2700" smtClean="0">
                <a:latin typeface="Times New Roman" pitchFamily="18" charset="0"/>
                <a:ea typeface="宋体" pitchFamily="2" charset="-122"/>
              </a:rPr>
              <a:pPr/>
              <a:t>6</a:t>
            </a:fld>
            <a:endParaRPr lang="en-US" altLang="zh-CN" sz="2700" smtClean="0">
              <a:latin typeface="Times New Roman" pitchFamily="18" charset="0"/>
              <a:ea typeface="宋体" pitchFamily="2" charset="-122"/>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Urbanization in Post-reform China</a:t>
            </a:r>
          </a:p>
        </p:txBody>
      </p:sp>
      <p:sp>
        <p:nvSpPr>
          <p:cNvPr id="3" name="Content Placeholder 2"/>
          <p:cNvSpPr>
            <a:spLocks noGrp="1"/>
          </p:cNvSpPr>
          <p:nvPr>
            <p:ph idx="1"/>
          </p:nvPr>
        </p:nvSpPr>
        <p:spPr/>
        <p:txBody>
          <a:bodyPr/>
          <a:lstStyle/>
          <a:p>
            <a:pPr marL="405994" indent="-405994">
              <a:defRPr/>
            </a:pPr>
            <a:r>
              <a:rPr lang="en-US" dirty="0">
                <a:solidFill>
                  <a:srgbClr val="7030A0"/>
                </a:solidFill>
              </a:rPr>
              <a:t>Accelerating urbanization in China</a:t>
            </a:r>
          </a:p>
          <a:p>
            <a:pPr marL="879653" lvl="1" indent="-338328">
              <a:defRPr/>
            </a:pPr>
            <a:r>
              <a:rPr lang="en-US" dirty="0"/>
              <a:t>37% in 2000 to nearly 50% in 2010</a:t>
            </a:r>
          </a:p>
          <a:p>
            <a:pPr marL="405994" indent="-405994">
              <a:defRPr/>
            </a:pPr>
            <a:r>
              <a:rPr lang="en-US" dirty="0" smtClean="0">
                <a:solidFill>
                  <a:srgbClr val="7030A0"/>
                </a:solidFill>
              </a:rPr>
              <a:t>Rapid increase in urban population</a:t>
            </a:r>
            <a:endParaRPr lang="en-US" dirty="0">
              <a:solidFill>
                <a:srgbClr val="7030A0"/>
              </a:solidFill>
            </a:endParaRPr>
          </a:p>
          <a:p>
            <a:pPr marL="879653" lvl="1" indent="-338328">
              <a:defRPr/>
            </a:pPr>
            <a:r>
              <a:rPr lang="en-US" dirty="0" smtClean="0"/>
              <a:t>211 million in 1982</a:t>
            </a:r>
          </a:p>
          <a:p>
            <a:pPr marL="879653" lvl="1" indent="-338328">
              <a:defRPr/>
            </a:pPr>
            <a:r>
              <a:rPr lang="en-US" dirty="0" smtClean="0"/>
              <a:t>458 million in 2000</a:t>
            </a:r>
          </a:p>
          <a:p>
            <a:pPr marL="879653" lvl="1" indent="-338328">
              <a:defRPr/>
            </a:pPr>
            <a:r>
              <a:rPr lang="en-US" dirty="0" smtClean="0"/>
              <a:t>666 million in 2010</a:t>
            </a:r>
          </a:p>
          <a:p>
            <a:pPr marL="405994" indent="-405994">
              <a:defRPr/>
            </a:pPr>
            <a:r>
              <a:rPr lang="en-US" dirty="0" smtClean="0">
                <a:solidFill>
                  <a:srgbClr val="7030A0"/>
                </a:solidFill>
              </a:rPr>
              <a:t>Due to rapid increase in urban population including</a:t>
            </a:r>
          </a:p>
          <a:p>
            <a:pPr marL="879653" lvl="1" indent="-338328">
              <a:defRPr/>
            </a:pPr>
            <a:r>
              <a:rPr lang="en-US" dirty="0" err="1" smtClean="0"/>
              <a:t>Hukou</a:t>
            </a:r>
            <a:r>
              <a:rPr lang="en-US" dirty="0" smtClean="0"/>
              <a:t> population: Local population + Permanent migrants</a:t>
            </a:r>
          </a:p>
          <a:p>
            <a:pPr marL="879653" lvl="1" indent="-338328">
              <a:defRPr/>
            </a:pPr>
            <a:r>
              <a:rPr lang="en-US" dirty="0" smtClean="0"/>
              <a:t>Non-</a:t>
            </a:r>
            <a:r>
              <a:rPr lang="en-US" dirty="0" err="1" smtClean="0"/>
              <a:t>hukou</a:t>
            </a:r>
            <a:r>
              <a:rPr lang="en-US" dirty="0" smtClean="0"/>
              <a:t> population: Temporary migrants</a:t>
            </a:r>
          </a:p>
        </p:txBody>
      </p:sp>
      <p:sp>
        <p:nvSpPr>
          <p:cNvPr id="30723" name="Slide Number Placeholder 3"/>
          <p:cNvSpPr>
            <a:spLocks noGrp="1"/>
          </p:cNvSpPr>
          <p:nvPr>
            <p:ph type="sldNum" sz="quarter" idx="12"/>
          </p:nvPr>
        </p:nvSpPr>
        <p:spPr>
          <a:noFill/>
        </p:spPr>
        <p:txBody>
          <a:bodyPr/>
          <a:lstStyle/>
          <a:p>
            <a:fld id="{C93B20E1-6A60-44A2-A690-2572C0818165}" type="slidenum">
              <a:rPr lang="en-US" smtClean="0"/>
              <a:pPr/>
              <a:t>7</a:t>
            </a:fld>
            <a:endParaRPr lang="en-US" smtClean="0"/>
          </a:p>
        </p:txBody>
      </p:sp>
      <p:pic>
        <p:nvPicPr>
          <p:cNvPr id="30724" name="Picture 2" descr="http://www.newgeography.com/files/chinacensus2.png"/>
          <p:cNvPicPr>
            <a:picLocks noChangeAspect="1" noChangeArrowheads="1"/>
          </p:cNvPicPr>
          <p:nvPr/>
        </p:nvPicPr>
        <p:blipFill>
          <a:blip r:embed="rId3" cstate="print"/>
          <a:srcRect b="7993"/>
          <a:stretch>
            <a:fillRect/>
          </a:stretch>
        </p:blipFill>
        <p:spPr bwMode="auto">
          <a:xfrm>
            <a:off x="6565503" y="1827783"/>
            <a:ext cx="4033622" cy="28517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r>
              <a:rPr lang="en-US" altLang="zh-CN" smtClean="0">
                <a:ea typeface="宋体" pitchFamily="2" charset="-122"/>
              </a:rPr>
              <a:t>Formal Urbanization in Post-reform China </a:t>
            </a:r>
          </a:p>
        </p:txBody>
      </p:sp>
      <p:sp>
        <p:nvSpPr>
          <p:cNvPr id="18437" name="Rectangle 3"/>
          <p:cNvSpPr>
            <a:spLocks noGrp="1" noChangeArrowheads="1"/>
          </p:cNvSpPr>
          <p:nvPr>
            <p:ph type="body" idx="1"/>
          </p:nvPr>
        </p:nvSpPr>
        <p:spPr/>
        <p:txBody>
          <a:bodyPr/>
          <a:lstStyle/>
          <a:p>
            <a:r>
              <a:rPr lang="en-US" altLang="zh-CN" dirty="0" smtClean="0">
                <a:solidFill>
                  <a:srgbClr val="7030A0"/>
                </a:solidFill>
                <a:ea typeface="宋体" pitchFamily="2" charset="-122"/>
              </a:rPr>
              <a:t>The urban </a:t>
            </a:r>
            <a:r>
              <a:rPr lang="en-US" altLang="zh-CN" dirty="0" err="1" smtClean="0">
                <a:solidFill>
                  <a:srgbClr val="7030A0"/>
                </a:solidFill>
                <a:ea typeface="宋体" pitchFamily="2" charset="-122"/>
              </a:rPr>
              <a:t>hukou</a:t>
            </a:r>
            <a:r>
              <a:rPr lang="en-US" altLang="zh-CN" dirty="0" smtClean="0">
                <a:solidFill>
                  <a:srgbClr val="7030A0"/>
                </a:solidFill>
                <a:ea typeface="宋体" pitchFamily="2" charset="-122"/>
              </a:rPr>
              <a:t> population </a:t>
            </a:r>
          </a:p>
          <a:p>
            <a:pPr lvl="1"/>
            <a:r>
              <a:rPr lang="en-US" altLang="zh-CN" dirty="0" smtClean="0">
                <a:ea typeface="宋体" pitchFamily="2" charset="-122"/>
              </a:rPr>
              <a:t>Increased from 145 million in 1982 to 309 million in 2000 and 358 million in 2010  </a:t>
            </a:r>
          </a:p>
          <a:p>
            <a:pPr lvl="1"/>
            <a:r>
              <a:rPr lang="en-US" altLang="zh-CN" dirty="0" smtClean="0">
                <a:ea typeface="宋体" pitchFamily="2" charset="-122"/>
              </a:rPr>
              <a:t>147% increase in the period 1982-2010 </a:t>
            </a:r>
          </a:p>
          <a:p>
            <a:r>
              <a:rPr lang="en-US" altLang="zh-CN" dirty="0" smtClean="0">
                <a:solidFill>
                  <a:srgbClr val="7030A0"/>
                </a:solidFill>
                <a:ea typeface="宋体" pitchFamily="2" charset="-122"/>
              </a:rPr>
              <a:t>The formal urbanization process is strong with the pace of the total urban population growth </a:t>
            </a:r>
          </a:p>
          <a:p>
            <a:r>
              <a:rPr lang="en-US" altLang="zh-CN" dirty="0" smtClean="0">
                <a:solidFill>
                  <a:srgbClr val="7030A0"/>
                </a:solidFill>
                <a:ea typeface="宋体" pitchFamily="2" charset="-122"/>
              </a:rPr>
              <a:t>Share of the local </a:t>
            </a:r>
            <a:r>
              <a:rPr lang="en-US" altLang="zh-CN" dirty="0" err="1" smtClean="0">
                <a:solidFill>
                  <a:srgbClr val="7030A0"/>
                </a:solidFill>
                <a:ea typeface="宋体" pitchFamily="2" charset="-122"/>
              </a:rPr>
              <a:t>hukou</a:t>
            </a:r>
            <a:r>
              <a:rPr lang="en-US" altLang="zh-CN" dirty="0" smtClean="0">
                <a:solidFill>
                  <a:srgbClr val="7030A0"/>
                </a:solidFill>
                <a:ea typeface="宋体" pitchFamily="2" charset="-122"/>
              </a:rPr>
              <a:t> population in total urban population decreased </a:t>
            </a:r>
          </a:p>
          <a:p>
            <a:pPr lvl="1"/>
            <a:r>
              <a:rPr lang="en-US" altLang="zh-CN" dirty="0" smtClean="0">
                <a:ea typeface="宋体" pitchFamily="2" charset="-122"/>
              </a:rPr>
              <a:t>from 75.27% in 2000 to 66.27% in 2010</a:t>
            </a:r>
          </a:p>
          <a:p>
            <a:endParaRPr lang="en-US" altLang="zh-CN" dirty="0" smtClean="0">
              <a:ea typeface="宋体" pitchFamily="2" charset="-122"/>
            </a:endParaRPr>
          </a:p>
        </p:txBody>
      </p:sp>
      <p:sp>
        <p:nvSpPr>
          <p:cNvPr id="32771" name="Slide Number Placeholder 5"/>
          <p:cNvSpPr>
            <a:spLocks noGrp="1"/>
          </p:cNvSpPr>
          <p:nvPr>
            <p:ph type="sldNum" sz="quarter" idx="12"/>
          </p:nvPr>
        </p:nvSpPr>
        <p:spPr>
          <a:noFill/>
        </p:spPr>
        <p:txBody>
          <a:bodyPr/>
          <a:lstStyle/>
          <a:p>
            <a:fld id="{74EC9AD3-64BE-441E-A1EC-A381DAFF44B3}" type="slidenum">
              <a:rPr lang="zh-CN" altLang="en-US" sz="2700" smtClean="0">
                <a:latin typeface="Times New Roman" pitchFamily="18" charset="0"/>
                <a:ea typeface="宋体" pitchFamily="2" charset="-122"/>
              </a:rPr>
              <a:pPr/>
              <a:t>8</a:t>
            </a:fld>
            <a:endParaRPr lang="en-US" altLang="zh-CN" sz="2700" smtClean="0">
              <a:latin typeface="Times New Roman" pitchFamily="18" charset="0"/>
              <a:ea typeface="宋体" pitchFamily="2" charset="-122"/>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r>
              <a:rPr lang="en-US" altLang="zh-CN" smtClean="0">
                <a:ea typeface="宋体" pitchFamily="2" charset="-122"/>
              </a:rPr>
              <a:t>Informal Urbanization in Post-reform China</a:t>
            </a:r>
          </a:p>
        </p:txBody>
      </p:sp>
      <p:sp>
        <p:nvSpPr>
          <p:cNvPr id="18437" name="Rectangle 3"/>
          <p:cNvSpPr>
            <a:spLocks noGrp="1" noChangeArrowheads="1"/>
          </p:cNvSpPr>
          <p:nvPr>
            <p:ph type="body" idx="1"/>
          </p:nvPr>
        </p:nvSpPr>
        <p:spPr>
          <a:xfrm>
            <a:off x="512763" y="1827213"/>
            <a:ext cx="9744075" cy="3462337"/>
          </a:xfrm>
        </p:spPr>
        <p:txBody>
          <a:bodyPr/>
          <a:lstStyle/>
          <a:p>
            <a:pPr marL="405994" indent="-405994">
              <a:defRPr/>
            </a:pPr>
            <a:r>
              <a:rPr lang="en-US" altLang="zh-CN" dirty="0">
                <a:solidFill>
                  <a:srgbClr val="7030A0"/>
                </a:solidFill>
              </a:rPr>
              <a:t>T</a:t>
            </a:r>
            <a:r>
              <a:rPr lang="en-US" altLang="zh-CN" dirty="0" smtClean="0">
                <a:solidFill>
                  <a:srgbClr val="7030A0"/>
                </a:solidFill>
              </a:rPr>
              <a:t>emporary population in China</a:t>
            </a:r>
          </a:p>
          <a:p>
            <a:pPr marL="879653" lvl="1" indent="-338328">
              <a:defRPr/>
            </a:pPr>
            <a:r>
              <a:rPr lang="en-US" altLang="zh-CN" dirty="0" smtClean="0"/>
              <a:t>6 million in 1982, 40 million in 1990, 144 million in 2000 </a:t>
            </a:r>
            <a:r>
              <a:rPr lang="en-US" altLang="zh-CN" dirty="0"/>
              <a:t>(79% in urban </a:t>
            </a:r>
            <a:r>
              <a:rPr lang="en-US" altLang="zh-CN" dirty="0" smtClean="0"/>
              <a:t>area) and 261 million in 2010 (87% in urban area)</a:t>
            </a:r>
          </a:p>
          <a:p>
            <a:pPr marL="405994" indent="-405994">
              <a:defRPr/>
            </a:pPr>
            <a:r>
              <a:rPr lang="en-US" altLang="zh-CN" dirty="0" smtClean="0">
                <a:solidFill>
                  <a:srgbClr val="7030A0"/>
                </a:solidFill>
              </a:rPr>
              <a:t>Urban temporary population in Chinese cities</a:t>
            </a:r>
          </a:p>
          <a:p>
            <a:pPr marL="879653" lvl="1" indent="-338328">
              <a:defRPr/>
            </a:pPr>
            <a:r>
              <a:rPr lang="en-US" altLang="zh-CN" dirty="0" smtClean="0"/>
              <a:t>113 million in 2000 and 226 million in 2010</a:t>
            </a:r>
          </a:p>
        </p:txBody>
      </p:sp>
      <p:pic>
        <p:nvPicPr>
          <p:cNvPr id="34819" name="Picture 1"/>
          <p:cNvPicPr>
            <a:picLocks noChangeAspect="1" noChangeArrowheads="1"/>
          </p:cNvPicPr>
          <p:nvPr/>
        </p:nvPicPr>
        <p:blipFill>
          <a:blip r:embed="rId3" cstate="print"/>
          <a:srcRect/>
          <a:stretch>
            <a:fillRect/>
          </a:stretch>
        </p:blipFill>
        <p:spPr bwMode="auto">
          <a:xfrm>
            <a:off x="2965450" y="4546600"/>
            <a:ext cx="6911975" cy="3297238"/>
          </a:xfrm>
          <a:prstGeom prst="rect">
            <a:avLst/>
          </a:prstGeom>
          <a:noFill/>
          <a:ln w="9525">
            <a:noFill/>
            <a:miter lim="800000"/>
            <a:headEnd/>
            <a:tailEnd/>
          </a:ln>
        </p:spPr>
      </p:pic>
      <p:sp>
        <p:nvSpPr>
          <p:cNvPr id="34820" name="TextBox 5"/>
          <p:cNvSpPr txBox="1">
            <a:spLocks noChangeArrowheads="1"/>
          </p:cNvSpPr>
          <p:nvPr/>
        </p:nvSpPr>
        <p:spPr bwMode="auto">
          <a:xfrm>
            <a:off x="2960377" y="4137301"/>
            <a:ext cx="7396163" cy="400050"/>
          </a:xfrm>
          <a:prstGeom prst="rect">
            <a:avLst/>
          </a:prstGeom>
          <a:noFill/>
          <a:ln w="9525">
            <a:noFill/>
            <a:miter lim="800000"/>
            <a:headEnd/>
            <a:tailEnd/>
          </a:ln>
        </p:spPr>
        <p:txBody>
          <a:bodyPr wrap="none">
            <a:spAutoFit/>
          </a:bodyPr>
          <a:lstStyle/>
          <a:p>
            <a:pPr algn="ctr"/>
            <a:r>
              <a:rPr lang="en-US" sz="2000" b="1" dirty="0">
                <a:solidFill>
                  <a:srgbClr val="7030A0"/>
                </a:solidFill>
                <a:latin typeface="Times New Roman" pitchFamily="18" charset="0"/>
                <a:cs typeface="Times New Roman" pitchFamily="18" charset="0"/>
              </a:rPr>
              <a:t>Urban </a:t>
            </a:r>
            <a:r>
              <a:rPr lang="en-US" sz="2000" b="1" dirty="0" smtClean="0">
                <a:solidFill>
                  <a:srgbClr val="7030A0"/>
                </a:solidFill>
                <a:latin typeface="Times New Roman" pitchFamily="18" charset="0"/>
                <a:cs typeface="Times New Roman" pitchFamily="18" charset="0"/>
              </a:rPr>
              <a:t>temporary population </a:t>
            </a:r>
            <a:r>
              <a:rPr lang="en-US" sz="2000" b="1" dirty="0">
                <a:solidFill>
                  <a:srgbClr val="7030A0"/>
                </a:solidFill>
                <a:latin typeface="Times New Roman" pitchFamily="18" charset="0"/>
                <a:cs typeface="Times New Roman" pitchFamily="18" charset="0"/>
              </a:rPr>
              <a:t>in </a:t>
            </a:r>
            <a:r>
              <a:rPr lang="en-US" sz="2000" b="1" dirty="0" smtClean="0">
                <a:solidFill>
                  <a:srgbClr val="7030A0"/>
                </a:solidFill>
                <a:latin typeface="Times New Roman" pitchFamily="18" charset="0"/>
                <a:cs typeface="Times New Roman" pitchFamily="18" charset="0"/>
              </a:rPr>
              <a:t>selected </a:t>
            </a:r>
            <a:r>
              <a:rPr lang="en-US" sz="2000" b="1" dirty="0">
                <a:solidFill>
                  <a:srgbClr val="7030A0"/>
                </a:solidFill>
                <a:latin typeface="Times New Roman" pitchFamily="18" charset="0"/>
                <a:cs typeface="Times New Roman" pitchFamily="18" charset="0"/>
              </a:rPr>
              <a:t>regions in 2010 (million)</a:t>
            </a:r>
          </a:p>
        </p:txBody>
      </p:sp>
      <p:sp>
        <p:nvSpPr>
          <p:cNvPr id="34821" name="TextBox 6"/>
          <p:cNvSpPr txBox="1">
            <a:spLocks noChangeArrowheads="1"/>
          </p:cNvSpPr>
          <p:nvPr/>
        </p:nvSpPr>
        <p:spPr bwMode="auto">
          <a:xfrm>
            <a:off x="2820988" y="7835900"/>
            <a:ext cx="2563812" cy="277813"/>
          </a:xfrm>
          <a:prstGeom prst="rect">
            <a:avLst/>
          </a:prstGeom>
          <a:noFill/>
          <a:ln w="9525">
            <a:noFill/>
            <a:miter lim="800000"/>
            <a:headEnd/>
            <a:tailEnd/>
          </a:ln>
        </p:spPr>
        <p:txBody>
          <a:bodyPr wrap="none">
            <a:spAutoFit/>
          </a:bodyPr>
          <a:lstStyle/>
          <a:p>
            <a:r>
              <a:rPr lang="en-US" sz="1200"/>
              <a:t>Source: PCO and DPES (2012)</a:t>
            </a:r>
          </a:p>
        </p:txBody>
      </p:sp>
      <p:sp>
        <p:nvSpPr>
          <p:cNvPr id="3" name="Rectangle 2"/>
          <p:cNvSpPr/>
          <p:nvPr/>
        </p:nvSpPr>
        <p:spPr>
          <a:xfrm>
            <a:off x="8653463" y="4492625"/>
            <a:ext cx="1296987" cy="34925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themeOverride>
</file>

<file path=docProps/app.xml><?xml version="1.0" encoding="utf-8"?>
<Properties xmlns="http://schemas.openxmlformats.org/officeDocument/2006/extended-properties" xmlns:vt="http://schemas.openxmlformats.org/officeDocument/2006/docPropsVTypes">
  <Template/>
  <TotalTime>5298</TotalTime>
  <Words>2734</Words>
  <Application>Microsoft Office PowerPoint</Application>
  <PresentationFormat>B4 (ISO) Paper (250x353 mm)</PresentationFormat>
  <Paragraphs>516</Paragraphs>
  <Slides>30</Slides>
  <Notes>19</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Level</vt:lpstr>
      <vt:lpstr>Urbanization process and policies for sustainable urbanization in China</vt:lpstr>
      <vt:lpstr>CONTENT</vt:lpstr>
      <vt:lpstr>Introduction</vt:lpstr>
      <vt:lpstr>Introduction</vt:lpstr>
      <vt:lpstr>Formal and informal urbanization  in post-reform China </vt:lpstr>
      <vt:lpstr>Formal and informal urbanization  in post-reform China </vt:lpstr>
      <vt:lpstr>Urbanization in Post-reform China</vt:lpstr>
      <vt:lpstr>Formal Urbanization in Post-reform China </vt:lpstr>
      <vt:lpstr>Informal Urbanization in Post-reform China</vt:lpstr>
      <vt:lpstr>Pearl River Delta One of the most urbanized region in China</vt:lpstr>
      <vt:lpstr>Formal and Informal Urbanization in PRD</vt:lpstr>
      <vt:lpstr>Formal and Informal Urbanization in PRD</vt:lpstr>
      <vt:lpstr>Challenges of Rapid Urbanization in China</vt:lpstr>
      <vt:lpstr>Housing Quality and Quantity in Chinese Cities</vt:lpstr>
      <vt:lpstr>Housing Tenure of the Temporary Population by Occupation in Chinese Cities 2010 (thousand)</vt:lpstr>
      <vt:lpstr>Informal Economy in Chinese Cities</vt:lpstr>
      <vt:lpstr>Reflection  Urbanization Process in China</vt:lpstr>
      <vt:lpstr>A Conceptual Push-Pull Model  Push and Pull Factors of Rural to Urban Migration</vt:lpstr>
      <vt:lpstr>A Conceptual Push-Pull Model  Push and Pull Factors of Rural to Urban Migration</vt:lpstr>
      <vt:lpstr>A Conceptual Push-Pull Model  Push and Pull Factors of Rural to Urban Migration</vt:lpstr>
      <vt:lpstr>Social Consequences of Informal Urbanization</vt:lpstr>
      <vt:lpstr>A migrant needs a guarantor with local hukou to get a security job in Shenzhen in 2007 and a job in a supermarket in Beijing in 2008 </vt:lpstr>
      <vt:lpstr>Slide 23</vt:lpstr>
      <vt:lpstr>Measuring Urban Competitiveness from Perspective of Sustainable Development</vt:lpstr>
      <vt:lpstr>Measuring Urban Competitiveness from Perspective of Sustainable Development</vt:lpstr>
      <vt:lpstr>Slide 26</vt:lpstr>
      <vt:lpstr>Policy responses and options for sustainable urbanization</vt:lpstr>
      <vt:lpstr>Policy responses and options for sustainable urbanization</vt:lpstr>
      <vt:lpstr>New Hukou Policies in 2011</vt:lpstr>
      <vt:lpstr>Conclusion</vt:lpstr>
    </vt:vector>
  </TitlesOfParts>
  <Company>cuhk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Prof. Shen Jianfa</dc:creator>
  <cp:lastModifiedBy>M.M. Valkenburg</cp:lastModifiedBy>
  <cp:revision>445</cp:revision>
  <cp:lastPrinted>2013-05-09T00:50:37Z</cp:lastPrinted>
  <dcterms:created xsi:type="dcterms:W3CDTF">2007-09-04T03:50:59Z</dcterms:created>
  <dcterms:modified xsi:type="dcterms:W3CDTF">2014-04-02T07:32:04Z</dcterms:modified>
</cp:coreProperties>
</file>