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4129" r:id="rId3"/>
  </p:sldMasterIdLst>
  <p:notesMasterIdLst>
    <p:notesMasterId r:id="rId36"/>
  </p:notesMasterIdLst>
  <p:sldIdLst>
    <p:sldId id="536" r:id="rId4"/>
    <p:sldId id="537" r:id="rId5"/>
    <p:sldId id="538" r:id="rId6"/>
    <p:sldId id="539" r:id="rId7"/>
    <p:sldId id="540" r:id="rId8"/>
    <p:sldId id="541" r:id="rId9"/>
    <p:sldId id="486" r:id="rId10"/>
    <p:sldId id="443" r:id="rId11"/>
    <p:sldId id="487" r:id="rId12"/>
    <p:sldId id="488" r:id="rId13"/>
    <p:sldId id="531" r:id="rId14"/>
    <p:sldId id="489" r:id="rId15"/>
    <p:sldId id="491" r:id="rId16"/>
    <p:sldId id="519" r:id="rId17"/>
    <p:sldId id="492" r:id="rId18"/>
    <p:sldId id="497" r:id="rId19"/>
    <p:sldId id="524" r:id="rId20"/>
    <p:sldId id="542" r:id="rId21"/>
    <p:sldId id="543" r:id="rId22"/>
    <p:sldId id="544" r:id="rId23"/>
    <p:sldId id="545" r:id="rId24"/>
    <p:sldId id="509" r:id="rId25"/>
    <p:sldId id="526" r:id="rId26"/>
    <p:sldId id="508" r:id="rId27"/>
    <p:sldId id="493" r:id="rId28"/>
    <p:sldId id="511" r:id="rId29"/>
    <p:sldId id="514" r:id="rId30"/>
    <p:sldId id="515" r:id="rId31"/>
    <p:sldId id="546" r:id="rId32"/>
    <p:sldId id="501" r:id="rId33"/>
    <p:sldId id="530" r:id="rId34"/>
    <p:sldId id="459" r:id="rId35"/>
  </p:sldIdLst>
  <p:sldSz cx="9144000" cy="6858000" type="screen4x3"/>
  <p:notesSz cx="6797675" cy="9926638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256" autoAdjust="0"/>
  </p:normalViewPr>
  <p:slideViewPr>
    <p:cSldViewPr>
      <p:cViewPr>
        <p:scale>
          <a:sx n="70" d="100"/>
          <a:sy n="70" d="100"/>
        </p:scale>
        <p:origin x="-2160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5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Vittorio\Documents\Dades\IVIE\PobOcupada_fins2012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sifs03\iermb$\RECERCA\SOSTENIBILITAT\Projectes%20en%20curs\PA%2002_Projecte%20Anuari_2010-2011\Anuari_Cap&#237;tol%205.%20Sostenibilitat\5.3.%20Megaregions\2.%20Dades\RESULTATS%20ANUARI\DEF%20MEGAREGIONS\INDICADORS_12_MEGA_PIB_INNO_POB_PEC_CO2_SUP_SUPURBA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ifs03\iermb$\RECERCA\SOSTENIBILITAT\Projectes%20en%20curs\PA%2002_Projecte%20Anuari_2010-2011\Anuari_Cap&#237;tol%205.%20Sostenibilitat\5.3.%20Megaregions\2.%20Dades\RESULTATS%20ANUARI\DEF%20MEGAREGIONS\INDICADORS_12_MEGA_PIB_INNO_POB_PEC_CO2_SUP_SUPURBA.xlsx" TargetMode="External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ittorio\Documents\01%20Projectes\0000%20Presentacions\Rotterdam%20abril%202014\Libro1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ittorio\AppData\Local\Microsoft\Windows\Temporary%20Internet%20Files\Content.Outlook\USPQBV6P\S&#232;rie%20hist&#242;rica%20AMB%20ECVHP%201985-2011_Presentaci&#243;_English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ittorio\AppData\Local\Microsoft\Windows\Temporary%20Internet%20Files\Content.Outlook\USPQBV6P\S&#232;rie%20hist&#242;rica%20AMB%20ECVHP%201985-2011_Presentaci&#243;_English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ittorio\AppData\Local\Microsoft\Windows\Temporary%20Internet%20Files\Content.Outlook\USPQBV6P\S&#232;rie%20hist&#242;rica%20AMB%20ECVHP%201985-2011_Presentaci&#243;_English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ittorio\AppData\Local\Microsoft\Windows\Temporary%20Internet%20Files\Content.Outlook\USPQBV6P\S&#232;rie%20hist&#242;rica%20AMB%20ECVHP%201985-2011_Presentaci&#243;_English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ittorio\AppData\Local\Microsoft\Windows\Temporary%20Internet%20Files\Content.Outlook\USPQBV6P\S&#232;rie%20hist&#242;rica%20AMB%20ECVHP%201985-2011_Presentaci&#243;_English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ittorio\AppData\Local\Microsoft\Windows\Temporary%20Internet%20Files\Content.Outlook\USPQBV6P\S&#232;rie%20hist&#242;rica%20AMB%20ECVHP%201985-2011_Presentaci&#243;_English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tendència!$A$58</c:f>
              <c:strCache>
                <c:ptCount val="1"/>
                <c:pt idx="0">
                  <c:v>Barcelona</c:v>
                </c:pt>
              </c:strCache>
            </c:strRef>
          </c:tx>
          <c:spPr>
            <a:ln w="41275"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17"/>
              <c:layout>
                <c:manualLayout>
                  <c:x val="-2.3637121648568259E-2"/>
                  <c:y val="5.0143560619221671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Val val="1"/>
            </c:dLbl>
            <c:dLbl>
              <c:idx val="30"/>
              <c:layout>
                <c:manualLayout>
                  <c:x val="-4.5456003170323583E-2"/>
                  <c:y val="-3.0086136371532981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Val val="1"/>
            </c:dLbl>
            <c:dLbl>
              <c:idx val="36"/>
              <c:layout/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Val val="1"/>
            </c:dLbl>
            <c:delete val="1"/>
          </c:dLbls>
          <c:trendline>
            <c:trendlineType val="linear"/>
            <c:forward val="10"/>
            <c:dispEq val="1"/>
            <c:trendlineLbl>
              <c:layout>
                <c:manualLayout>
                  <c:x val="2.7175960975699177E-2"/>
                  <c:y val="-3.5838234504455294E-2"/>
                </c:manualLayout>
              </c:layout>
              <c:numFmt formatCode="Standaard" sourceLinked="0"/>
            </c:trendlineLbl>
          </c:trendline>
          <c:cat>
            <c:numRef>
              <c:f>tendència!$B$57:$AV$57</c:f>
              <c:numCache>
                <c:formatCode>Standaard</c:formatCode>
                <c:ptCount val="47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  <c:pt idx="43">
                  <c:v>2020</c:v>
                </c:pt>
                <c:pt idx="44">
                  <c:v>2021</c:v>
                </c:pt>
                <c:pt idx="45">
                  <c:v>2022</c:v>
                </c:pt>
                <c:pt idx="46">
                  <c:v>2023</c:v>
                </c:pt>
              </c:numCache>
            </c:numRef>
          </c:cat>
          <c:val>
            <c:numRef>
              <c:f>tendència!$B$58:$AL$58</c:f>
              <c:numCache>
                <c:formatCode>#,##0.0</c:formatCode>
                <c:ptCount val="37"/>
                <c:pt idx="0">
                  <c:v>1605.3999999999999</c:v>
                </c:pt>
                <c:pt idx="1">
                  <c:v>1581.0749999999998</c:v>
                </c:pt>
                <c:pt idx="2">
                  <c:v>1554.325</c:v>
                </c:pt>
                <c:pt idx="3">
                  <c:v>1509.7750000000001</c:v>
                </c:pt>
                <c:pt idx="4">
                  <c:v>1466.8000000000002</c:v>
                </c:pt>
                <c:pt idx="5">
                  <c:v>1397.6</c:v>
                </c:pt>
                <c:pt idx="6">
                  <c:v>1355.0749999999998</c:v>
                </c:pt>
                <c:pt idx="7">
                  <c:v>1343.9250000000004</c:v>
                </c:pt>
                <c:pt idx="8">
                  <c:v>1328.3</c:v>
                </c:pt>
                <c:pt idx="9">
                  <c:v>1379.9250000000006</c:v>
                </c:pt>
                <c:pt idx="10">
                  <c:v>1487.1</c:v>
                </c:pt>
                <c:pt idx="11">
                  <c:v>1527.1</c:v>
                </c:pt>
                <c:pt idx="12">
                  <c:v>1634.7749999999999</c:v>
                </c:pt>
                <c:pt idx="13">
                  <c:v>1687.675</c:v>
                </c:pt>
                <c:pt idx="14">
                  <c:v>1730.9</c:v>
                </c:pt>
                <c:pt idx="15">
                  <c:v>1703.2249999999999</c:v>
                </c:pt>
                <c:pt idx="16">
                  <c:v>1630.0500000000002</c:v>
                </c:pt>
                <c:pt idx="17">
                  <c:v>1605.325</c:v>
                </c:pt>
                <c:pt idx="18">
                  <c:v>1640.1</c:v>
                </c:pt>
                <c:pt idx="19">
                  <c:v>1714.625</c:v>
                </c:pt>
                <c:pt idx="20">
                  <c:v>1782.2249999999999</c:v>
                </c:pt>
                <c:pt idx="21">
                  <c:v>1870.2249999999999</c:v>
                </c:pt>
                <c:pt idx="22">
                  <c:v>1974.675</c:v>
                </c:pt>
                <c:pt idx="23">
                  <c:v>2081.5</c:v>
                </c:pt>
                <c:pt idx="24">
                  <c:v>2109.125</c:v>
                </c:pt>
                <c:pt idx="25">
                  <c:v>2117.0249999999987</c:v>
                </c:pt>
                <c:pt idx="26">
                  <c:v>2229.5250000000001</c:v>
                </c:pt>
                <c:pt idx="27">
                  <c:v>2292.8000000000002</c:v>
                </c:pt>
                <c:pt idx="28">
                  <c:v>2444.8999999999996</c:v>
                </c:pt>
                <c:pt idx="29">
                  <c:v>2532.224999999999</c:v>
                </c:pt>
                <c:pt idx="30">
                  <c:v>2593.75</c:v>
                </c:pt>
                <c:pt idx="31">
                  <c:v>2566.1750000000002</c:v>
                </c:pt>
                <c:pt idx="32">
                  <c:v>2316.4250000000002</c:v>
                </c:pt>
                <c:pt idx="33">
                  <c:v>2293.6750000000002</c:v>
                </c:pt>
                <c:pt idx="34">
                  <c:v>2247.4500000000012</c:v>
                </c:pt>
                <c:pt idx="35">
                  <c:v>2101.15</c:v>
                </c:pt>
                <c:pt idx="36">
                  <c:v>2042</c:v>
                </c:pt>
              </c:numCache>
            </c:numRef>
          </c:val>
        </c:ser>
        <c:dLbls/>
        <c:marker val="1"/>
        <c:axId val="84195200"/>
        <c:axId val="84196736"/>
      </c:lineChart>
      <c:catAx>
        <c:axId val="84195200"/>
        <c:scaling>
          <c:orientation val="minMax"/>
        </c:scaling>
        <c:axPos val="b"/>
        <c:numFmt formatCode="Standaard" sourceLinked="1"/>
        <c:tickLblPos val="nextTo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84196736"/>
        <c:crosses val="autoZero"/>
        <c:auto val="1"/>
        <c:lblAlgn val="ctr"/>
        <c:lblOffset val="100"/>
      </c:catAx>
      <c:valAx>
        <c:axId val="84196736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4195200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2"/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385057471264312E-2"/>
          <c:y val="3.2539807524060375E-2"/>
          <c:w val="0.58848172824550748"/>
          <c:h val="0.85243219597550257"/>
        </c:manualLayout>
      </c:layout>
      <c:lineChart>
        <c:grouping val="standard"/>
        <c:ser>
          <c:idx val="0"/>
          <c:order val="0"/>
          <c:tx>
            <c:strRef>
              <c:f>PIBMIOPPS!$A$17</c:f>
              <c:strCache>
                <c:ptCount val="1"/>
                <c:pt idx="0">
                  <c:v>Am-Brus-Twerp</c:v>
                </c:pt>
              </c:strCache>
            </c:strRef>
          </c:tx>
          <c:spPr>
            <a:ln w="12700"/>
          </c:spPr>
          <c:cat>
            <c:numRef>
              <c:f>PIBMIOPPS!$B$16:$E$16</c:f>
              <c:numCache>
                <c:formatCode>Standaard</c:formatCode>
                <c:ptCount val="4"/>
                <c:pt idx="0">
                  <c:v>1995</c:v>
                </c:pt>
                <c:pt idx="1">
                  <c:v>2001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PIBMIOPPS!$B$17:$E$17</c:f>
              <c:numCache>
                <c:formatCode>#,##0</c:formatCode>
                <c:ptCount val="4"/>
                <c:pt idx="0">
                  <c:v>18859.637214446182</c:v>
                </c:pt>
                <c:pt idx="1">
                  <c:v>23626.028173592265</c:v>
                </c:pt>
                <c:pt idx="2">
                  <c:v>29386.769475353001</c:v>
                </c:pt>
                <c:pt idx="3">
                  <c:v>29459.000440829819</c:v>
                </c:pt>
              </c:numCache>
            </c:numRef>
          </c:val>
        </c:ser>
        <c:ser>
          <c:idx val="1"/>
          <c:order val="1"/>
          <c:tx>
            <c:strRef>
              <c:f>PIBMIOPPS!$A$18</c:f>
              <c:strCache>
                <c:ptCount val="1"/>
                <c:pt idx="0">
                  <c:v>Barce-Lyon</c:v>
                </c:pt>
              </c:strCache>
            </c:strRef>
          </c:tx>
          <c:spPr>
            <a:ln w="127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PIBMIOPPS!$B$16:$E$16</c:f>
              <c:numCache>
                <c:formatCode>Standaard</c:formatCode>
                <c:ptCount val="4"/>
                <c:pt idx="0">
                  <c:v>1995</c:v>
                </c:pt>
                <c:pt idx="1">
                  <c:v>2001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PIBMIOPPS!$B$18:$E$18</c:f>
              <c:numCache>
                <c:formatCode>#,##0</c:formatCode>
                <c:ptCount val="4"/>
                <c:pt idx="0">
                  <c:v>16645.235575266899</c:v>
                </c:pt>
                <c:pt idx="1">
                  <c:v>22728.359478629896</c:v>
                </c:pt>
                <c:pt idx="2">
                  <c:v>26930.88269485152</c:v>
                </c:pt>
                <c:pt idx="3">
                  <c:v>26249.762235671351</c:v>
                </c:pt>
              </c:numCache>
            </c:numRef>
          </c:val>
        </c:ser>
        <c:ser>
          <c:idx val="2"/>
          <c:order val="2"/>
          <c:tx>
            <c:strRef>
              <c:f>PIBMIOPPS!$A$19</c:f>
              <c:strCache>
                <c:ptCount val="1"/>
                <c:pt idx="0">
                  <c:v>Berlin</c:v>
                </c:pt>
              </c:strCache>
            </c:strRef>
          </c:tx>
          <c:spPr>
            <a:ln w="12700"/>
          </c:spPr>
          <c:cat>
            <c:numRef>
              <c:f>PIBMIOPPS!$B$16:$E$16</c:f>
              <c:numCache>
                <c:formatCode>Standaard</c:formatCode>
                <c:ptCount val="4"/>
                <c:pt idx="0">
                  <c:v>1995</c:v>
                </c:pt>
                <c:pt idx="1">
                  <c:v>2001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PIBMIOPPS!$B$19:$E$19</c:f>
              <c:numCache>
                <c:formatCode>#,##0</c:formatCode>
                <c:ptCount val="4"/>
                <c:pt idx="0">
                  <c:v>18102.382135509961</c:v>
                </c:pt>
                <c:pt idx="1">
                  <c:v>19928.906284656321</c:v>
                </c:pt>
                <c:pt idx="2">
                  <c:v>23867.194933427618</c:v>
                </c:pt>
                <c:pt idx="3">
                  <c:v>23638.085855699643</c:v>
                </c:pt>
              </c:numCache>
            </c:numRef>
          </c:val>
        </c:ser>
        <c:ser>
          <c:idx val="3"/>
          <c:order val="3"/>
          <c:tx>
            <c:strRef>
              <c:f>PIBMIOPPS!$A$20</c:f>
              <c:strCache>
                <c:ptCount val="1"/>
                <c:pt idx="0">
                  <c:v>Frank-Gart</c:v>
                </c:pt>
              </c:strCache>
            </c:strRef>
          </c:tx>
          <c:spPr>
            <a:ln w="12700"/>
          </c:spPr>
          <c:cat>
            <c:numRef>
              <c:f>PIBMIOPPS!$B$16:$E$16</c:f>
              <c:numCache>
                <c:formatCode>Standaard</c:formatCode>
                <c:ptCount val="4"/>
                <c:pt idx="0">
                  <c:v>1995</c:v>
                </c:pt>
                <c:pt idx="1">
                  <c:v>2001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PIBMIOPPS!$B$20:$E$20</c:f>
              <c:numCache>
                <c:formatCode>#,##0</c:formatCode>
                <c:ptCount val="4"/>
                <c:pt idx="0">
                  <c:v>22289.846000762565</c:v>
                </c:pt>
                <c:pt idx="1">
                  <c:v>27505.690232582696</c:v>
                </c:pt>
                <c:pt idx="2">
                  <c:v>33994.141069113575</c:v>
                </c:pt>
                <c:pt idx="3">
                  <c:v>33685.846556078359</c:v>
                </c:pt>
              </c:numCache>
            </c:numRef>
          </c:val>
        </c:ser>
        <c:ser>
          <c:idx val="4"/>
          <c:order val="4"/>
          <c:tx>
            <c:strRef>
              <c:f>PIBMIOPPS!$A$21</c:f>
              <c:strCache>
                <c:ptCount val="1"/>
                <c:pt idx="0">
                  <c:v>Glas-burgh</c:v>
                </c:pt>
              </c:strCache>
            </c:strRef>
          </c:tx>
          <c:spPr>
            <a:ln w="12700"/>
          </c:spPr>
          <c:cat>
            <c:numRef>
              <c:f>PIBMIOPPS!$B$16:$E$16</c:f>
              <c:numCache>
                <c:formatCode>Standaard</c:formatCode>
                <c:ptCount val="4"/>
                <c:pt idx="0">
                  <c:v>1995</c:v>
                </c:pt>
                <c:pt idx="1">
                  <c:v>2001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PIBMIOPPS!$B$21:$E$21</c:f>
              <c:numCache>
                <c:formatCode>#,##0</c:formatCode>
                <c:ptCount val="4"/>
                <c:pt idx="0">
                  <c:v>16032.06288836193</c:v>
                </c:pt>
                <c:pt idx="1">
                  <c:v>22179.24428858222</c:v>
                </c:pt>
                <c:pt idx="2">
                  <c:v>28370.789744594305</c:v>
                </c:pt>
                <c:pt idx="3">
                  <c:v>28153.914521118757</c:v>
                </c:pt>
              </c:numCache>
            </c:numRef>
          </c:val>
        </c:ser>
        <c:ser>
          <c:idx val="5"/>
          <c:order val="5"/>
          <c:tx>
            <c:strRef>
              <c:f>PIBMIOPPS!$A$22</c:f>
              <c:strCache>
                <c:ptCount val="1"/>
                <c:pt idx="0">
                  <c:v>Lisbon</c:v>
                </c:pt>
              </c:strCache>
            </c:strRef>
          </c:tx>
          <c:spPr>
            <a:ln w="12700"/>
          </c:spPr>
          <c:cat>
            <c:numRef>
              <c:f>PIBMIOPPS!$B$16:$E$16</c:f>
              <c:numCache>
                <c:formatCode>Standaard</c:formatCode>
                <c:ptCount val="4"/>
                <c:pt idx="0">
                  <c:v>1995</c:v>
                </c:pt>
                <c:pt idx="1">
                  <c:v>2001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PIBMIOPPS!$B$22:$E$22</c:f>
              <c:numCache>
                <c:formatCode>#,##0</c:formatCode>
                <c:ptCount val="4"/>
                <c:pt idx="0">
                  <c:v>14620.212387543324</c:v>
                </c:pt>
                <c:pt idx="1">
                  <c:v>16562.604413659181</c:v>
                </c:pt>
                <c:pt idx="2">
                  <c:v>20520.444105688657</c:v>
                </c:pt>
                <c:pt idx="3">
                  <c:v>20371.346420883099</c:v>
                </c:pt>
              </c:numCache>
            </c:numRef>
          </c:val>
        </c:ser>
        <c:ser>
          <c:idx val="6"/>
          <c:order val="6"/>
          <c:tx>
            <c:strRef>
              <c:f>PIBMIOPPS!$A$23</c:f>
              <c:strCache>
                <c:ptCount val="1"/>
                <c:pt idx="0">
                  <c:v>London</c:v>
                </c:pt>
              </c:strCache>
            </c:strRef>
          </c:tx>
          <c:spPr>
            <a:ln w="12700"/>
          </c:spPr>
          <c:cat>
            <c:numRef>
              <c:f>PIBMIOPPS!$B$16:$E$16</c:f>
              <c:numCache>
                <c:formatCode>Standaard</c:formatCode>
                <c:ptCount val="4"/>
                <c:pt idx="0">
                  <c:v>1995</c:v>
                </c:pt>
                <c:pt idx="1">
                  <c:v>2001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PIBMIOPPS!$B$23:$E$23</c:f>
              <c:numCache>
                <c:formatCode>#,##0</c:formatCode>
                <c:ptCount val="4"/>
                <c:pt idx="0">
                  <c:v>16852.188242736516</c:v>
                </c:pt>
                <c:pt idx="1">
                  <c:v>24396.418109905717</c:v>
                </c:pt>
                <c:pt idx="2">
                  <c:v>29781.073533684059</c:v>
                </c:pt>
                <c:pt idx="3">
                  <c:v>29466.119409773652</c:v>
                </c:pt>
              </c:numCache>
            </c:numRef>
          </c:val>
        </c:ser>
        <c:ser>
          <c:idx val="7"/>
          <c:order val="7"/>
          <c:tx>
            <c:strRef>
              <c:f>PIBMIOPPS!$A$24</c:f>
              <c:strCache>
                <c:ptCount val="1"/>
                <c:pt idx="0">
                  <c:v>Madrid</c:v>
                </c:pt>
              </c:strCache>
            </c:strRef>
          </c:tx>
          <c:spPr>
            <a:ln w="12700"/>
          </c:spPr>
          <c:cat>
            <c:numRef>
              <c:f>PIBMIOPPS!$B$16:$E$16</c:f>
              <c:numCache>
                <c:formatCode>Standaard</c:formatCode>
                <c:ptCount val="4"/>
                <c:pt idx="0">
                  <c:v>1995</c:v>
                </c:pt>
                <c:pt idx="1">
                  <c:v>2001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PIBMIOPPS!$B$24:$E$24</c:f>
              <c:numCache>
                <c:formatCode>#,##0</c:formatCode>
                <c:ptCount val="4"/>
                <c:pt idx="0">
                  <c:v>17278.05541484374</c:v>
                </c:pt>
                <c:pt idx="1">
                  <c:v>25307.600312185052</c:v>
                </c:pt>
                <c:pt idx="2">
                  <c:v>33199.78705212754</c:v>
                </c:pt>
                <c:pt idx="3">
                  <c:v>31993.398174150501</c:v>
                </c:pt>
              </c:numCache>
            </c:numRef>
          </c:val>
        </c:ser>
        <c:ser>
          <c:idx val="8"/>
          <c:order val="8"/>
          <c:tx>
            <c:strRef>
              <c:f>PIBMIOPPS!$A$25</c:f>
              <c:strCache>
                <c:ptCount val="1"/>
                <c:pt idx="0">
                  <c:v>Paris</c:v>
                </c:pt>
              </c:strCache>
            </c:strRef>
          </c:tx>
          <c:spPr>
            <a:ln w="12700">
              <a:solidFill>
                <a:srgbClr val="BBE0E3"/>
              </a:solidFill>
            </a:ln>
          </c:spPr>
          <c:marker>
            <c:spPr>
              <a:solidFill>
                <a:srgbClr val="BBE0E3"/>
              </a:solidFill>
              <a:ln>
                <a:solidFill>
                  <a:srgbClr val="BBE0E3"/>
                </a:solidFill>
              </a:ln>
            </c:spPr>
          </c:marker>
          <c:cat>
            <c:numRef>
              <c:f>PIBMIOPPS!$B$16:$E$16</c:f>
              <c:numCache>
                <c:formatCode>Standaard</c:formatCode>
                <c:ptCount val="4"/>
                <c:pt idx="0">
                  <c:v>1995</c:v>
                </c:pt>
                <c:pt idx="1">
                  <c:v>2001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PIBMIOPPS!$B$25:$E$25</c:f>
              <c:numCache>
                <c:formatCode>#,##0</c:formatCode>
                <c:ptCount val="4"/>
                <c:pt idx="0">
                  <c:v>23733.74265064346</c:v>
                </c:pt>
                <c:pt idx="1">
                  <c:v>30918.365100121369</c:v>
                </c:pt>
                <c:pt idx="2">
                  <c:v>33336.821084885174</c:v>
                </c:pt>
                <c:pt idx="3">
                  <c:v>32314.489677727401</c:v>
                </c:pt>
              </c:numCache>
            </c:numRef>
          </c:val>
        </c:ser>
        <c:ser>
          <c:idx val="9"/>
          <c:order val="9"/>
          <c:tx>
            <c:strRef>
              <c:f>PIBMIOPPS!$A$26</c:f>
              <c:strCache>
                <c:ptCount val="1"/>
                <c:pt idx="0">
                  <c:v>Prague</c:v>
                </c:pt>
              </c:strCache>
            </c:strRef>
          </c:tx>
          <c:spPr>
            <a:ln w="12700"/>
          </c:spPr>
          <c:cat>
            <c:numRef>
              <c:f>PIBMIOPPS!$B$16:$E$16</c:f>
              <c:numCache>
                <c:formatCode>Standaard</c:formatCode>
                <c:ptCount val="4"/>
                <c:pt idx="0">
                  <c:v>1995</c:v>
                </c:pt>
                <c:pt idx="1">
                  <c:v>2001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PIBMIOPPS!$B$26:$E$26</c:f>
              <c:numCache>
                <c:formatCode>#,##0</c:formatCode>
                <c:ptCount val="4"/>
                <c:pt idx="0">
                  <c:v>12936.28459926982</c:v>
                </c:pt>
                <c:pt idx="1">
                  <c:v>15794.318094714265</c:v>
                </c:pt>
                <c:pt idx="2">
                  <c:v>21861.036990427918</c:v>
                </c:pt>
                <c:pt idx="3">
                  <c:v>21801.705963703065</c:v>
                </c:pt>
              </c:numCache>
            </c:numRef>
          </c:val>
        </c:ser>
        <c:ser>
          <c:idx val="10"/>
          <c:order val="10"/>
          <c:tx>
            <c:strRef>
              <c:f>PIBMIOPPS!$A$27</c:f>
              <c:strCache>
                <c:ptCount val="1"/>
                <c:pt idx="0">
                  <c:v>Rom-Mil-Tur</c:v>
                </c:pt>
              </c:strCache>
            </c:strRef>
          </c:tx>
          <c:spPr>
            <a:ln w="12700"/>
          </c:spPr>
          <c:cat>
            <c:numRef>
              <c:f>PIBMIOPPS!$B$16:$E$16</c:f>
              <c:numCache>
                <c:formatCode>Standaard</c:formatCode>
                <c:ptCount val="4"/>
                <c:pt idx="0">
                  <c:v>1995</c:v>
                </c:pt>
                <c:pt idx="1">
                  <c:v>2001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PIBMIOPPS!$B$27:$E$27</c:f>
              <c:numCache>
                <c:formatCode>#,##0</c:formatCode>
                <c:ptCount val="4"/>
                <c:pt idx="0">
                  <c:v>19850.046424428321</c:v>
                </c:pt>
                <c:pt idx="1">
                  <c:v>24430.739406704619</c:v>
                </c:pt>
                <c:pt idx="2">
                  <c:v>26468.653697926406</c:v>
                </c:pt>
                <c:pt idx="3">
                  <c:v>26257.52146963307</c:v>
                </c:pt>
              </c:numCache>
            </c:numRef>
          </c:val>
        </c:ser>
        <c:ser>
          <c:idx val="11"/>
          <c:order val="11"/>
          <c:tx>
            <c:strRef>
              <c:f>PIBMIOPPS!$A$28</c:f>
              <c:strCache>
                <c:ptCount val="1"/>
                <c:pt idx="0">
                  <c:v>Vienna-Budapest</c:v>
                </c:pt>
              </c:strCache>
            </c:strRef>
          </c:tx>
          <c:spPr>
            <a:ln w="12700"/>
          </c:spPr>
          <c:marker>
            <c:spPr>
              <a:ln w="9525"/>
            </c:spPr>
          </c:marker>
          <c:cat>
            <c:numRef>
              <c:f>PIBMIOPPS!$B$16:$E$16</c:f>
              <c:numCache>
                <c:formatCode>Standaard</c:formatCode>
                <c:ptCount val="4"/>
                <c:pt idx="0">
                  <c:v>1995</c:v>
                </c:pt>
                <c:pt idx="1">
                  <c:v>2001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PIBMIOPPS!$B$28:$E$28</c:f>
              <c:numCache>
                <c:formatCode>#,##0</c:formatCode>
                <c:ptCount val="4"/>
                <c:pt idx="0">
                  <c:v>11421.390195278438</c:v>
                </c:pt>
                <c:pt idx="1">
                  <c:v>13161.285392466027</c:v>
                </c:pt>
                <c:pt idx="2">
                  <c:v>18539.822279553497</c:v>
                </c:pt>
                <c:pt idx="3">
                  <c:v>18762.872093838498</c:v>
                </c:pt>
              </c:numCache>
            </c:numRef>
          </c:val>
        </c:ser>
        <c:dLbls/>
        <c:marker val="1"/>
        <c:axId val="87024384"/>
        <c:axId val="87025920"/>
      </c:lineChart>
      <c:catAx>
        <c:axId val="87024384"/>
        <c:scaling>
          <c:orientation val="minMax"/>
        </c:scaling>
        <c:axPos val="b"/>
        <c:numFmt formatCode="Standaard" sourceLinked="1"/>
        <c:tickLblPos val="nextTo"/>
        <c:txPr>
          <a:bodyPr/>
          <a:lstStyle/>
          <a:p>
            <a:pPr>
              <a:defRPr lang="es-ES" sz="600"/>
            </a:pPr>
            <a:endParaRPr lang="en-US"/>
          </a:p>
        </c:txPr>
        <c:crossAx val="87025920"/>
        <c:crosses val="autoZero"/>
        <c:auto val="1"/>
        <c:lblAlgn val="ctr"/>
        <c:lblOffset val="100"/>
      </c:catAx>
      <c:valAx>
        <c:axId val="87025920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lang="es-ES" sz="600"/>
            </a:pPr>
            <a:endParaRPr lang="en-US"/>
          </a:p>
        </c:txPr>
        <c:crossAx val="87024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822809408439902"/>
          <c:y val="1.1215785526809221E-3"/>
          <c:w val="0.28968201090248585"/>
          <c:h val="0.99887842144731898"/>
        </c:manualLayout>
      </c:layout>
      <c:txPr>
        <a:bodyPr/>
        <a:lstStyle/>
        <a:p>
          <a:pPr>
            <a:defRPr lang="es-ES" sz="800"/>
          </a:pPr>
          <a:endParaRPr lang="en-US"/>
        </a:p>
      </c:txPr>
    </c:legend>
    <c:plotVisOnly val="1"/>
    <c:dispBlanksAs val="gap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634387806787434E-2"/>
          <c:y val="2.8725045732919802E-2"/>
          <c:w val="0.61476327478295856"/>
          <c:h val="0.83734391155651633"/>
        </c:manualLayout>
      </c:layout>
      <c:lineChart>
        <c:grouping val="standard"/>
        <c:ser>
          <c:idx val="0"/>
          <c:order val="0"/>
          <c:tx>
            <c:strRef>
              <c:f>INNOV2!$A$17</c:f>
              <c:strCache>
                <c:ptCount val="1"/>
                <c:pt idx="0">
                  <c:v>Am-Brus-Twerp</c:v>
                </c:pt>
              </c:strCache>
            </c:strRef>
          </c:tx>
          <c:spPr>
            <a:ln w="12700"/>
          </c:spPr>
          <c:cat>
            <c:numRef>
              <c:f>INNOV2!$B$16:$E$16</c:f>
              <c:numCache>
                <c:formatCode>Standaard</c:formatCode>
                <c:ptCount val="4"/>
                <c:pt idx="0">
                  <c:v>1992</c:v>
                </c:pt>
                <c:pt idx="1">
                  <c:v>1995</c:v>
                </c:pt>
                <c:pt idx="2">
                  <c:v>2001</c:v>
                </c:pt>
                <c:pt idx="3">
                  <c:v>2006</c:v>
                </c:pt>
              </c:numCache>
            </c:numRef>
          </c:cat>
          <c:val>
            <c:numRef>
              <c:f>INNOV2!$B$17:$E$17</c:f>
              <c:numCache>
                <c:formatCode>#,##0</c:formatCode>
                <c:ptCount val="4"/>
                <c:pt idx="0">
                  <c:v>102.07580673670914</c:v>
                </c:pt>
                <c:pt idx="1">
                  <c:v>118.2746652004619</c:v>
                </c:pt>
                <c:pt idx="2">
                  <c:v>195.9072314134861</c:v>
                </c:pt>
                <c:pt idx="3">
                  <c:v>195.38086244110718</c:v>
                </c:pt>
              </c:numCache>
            </c:numRef>
          </c:val>
        </c:ser>
        <c:ser>
          <c:idx val="1"/>
          <c:order val="1"/>
          <c:tx>
            <c:strRef>
              <c:f>INNOV2!$A$18</c:f>
              <c:strCache>
                <c:ptCount val="1"/>
                <c:pt idx="0">
                  <c:v>Barce-Lyon</c:v>
                </c:pt>
              </c:strCache>
            </c:strRef>
          </c:tx>
          <c:spPr>
            <a:ln w="127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INNOV2!$B$16:$E$16</c:f>
              <c:numCache>
                <c:formatCode>Standaard</c:formatCode>
                <c:ptCount val="4"/>
                <c:pt idx="0">
                  <c:v>1992</c:v>
                </c:pt>
                <c:pt idx="1">
                  <c:v>1995</c:v>
                </c:pt>
                <c:pt idx="2">
                  <c:v>2001</c:v>
                </c:pt>
                <c:pt idx="3">
                  <c:v>2006</c:v>
                </c:pt>
              </c:numCache>
            </c:numRef>
          </c:cat>
          <c:val>
            <c:numRef>
              <c:f>INNOV2!$B$18:$E$18</c:f>
              <c:numCache>
                <c:formatCode>#,##0</c:formatCode>
                <c:ptCount val="4"/>
                <c:pt idx="0">
                  <c:v>66.841488896663947</c:v>
                </c:pt>
                <c:pt idx="1">
                  <c:v>81.527429369403407</c:v>
                </c:pt>
                <c:pt idx="2">
                  <c:v>116.85258100943867</c:v>
                </c:pt>
                <c:pt idx="3">
                  <c:v>111.3709252981466</c:v>
                </c:pt>
              </c:numCache>
            </c:numRef>
          </c:val>
        </c:ser>
        <c:ser>
          <c:idx val="2"/>
          <c:order val="2"/>
          <c:tx>
            <c:strRef>
              <c:f>INNOV2!$A$19</c:f>
              <c:strCache>
                <c:ptCount val="1"/>
                <c:pt idx="0">
                  <c:v>Berlin</c:v>
                </c:pt>
              </c:strCache>
            </c:strRef>
          </c:tx>
          <c:spPr>
            <a:ln w="12700"/>
          </c:spPr>
          <c:cat>
            <c:numRef>
              <c:f>INNOV2!$B$16:$E$16</c:f>
              <c:numCache>
                <c:formatCode>Standaard</c:formatCode>
                <c:ptCount val="4"/>
                <c:pt idx="0">
                  <c:v>1992</c:v>
                </c:pt>
                <c:pt idx="1">
                  <c:v>1995</c:v>
                </c:pt>
                <c:pt idx="2">
                  <c:v>2001</c:v>
                </c:pt>
                <c:pt idx="3">
                  <c:v>2006</c:v>
                </c:pt>
              </c:numCache>
            </c:numRef>
          </c:cat>
          <c:val>
            <c:numRef>
              <c:f>INNOV2!$B$19:$E$19</c:f>
              <c:numCache>
                <c:formatCode>#,##0</c:formatCode>
                <c:ptCount val="4"/>
                <c:pt idx="0">
                  <c:v>65.492357043911099</c:v>
                </c:pt>
                <c:pt idx="1">
                  <c:v>90.230306307078948</c:v>
                </c:pt>
                <c:pt idx="2">
                  <c:v>142.7476049408522</c:v>
                </c:pt>
                <c:pt idx="3">
                  <c:v>196.51854374738258</c:v>
                </c:pt>
              </c:numCache>
            </c:numRef>
          </c:val>
        </c:ser>
        <c:ser>
          <c:idx val="3"/>
          <c:order val="3"/>
          <c:tx>
            <c:strRef>
              <c:f>INNOV2!$A$20</c:f>
              <c:strCache>
                <c:ptCount val="1"/>
                <c:pt idx="0">
                  <c:v>Frank-Gart</c:v>
                </c:pt>
              </c:strCache>
            </c:strRef>
          </c:tx>
          <c:spPr>
            <a:ln w="12700"/>
          </c:spPr>
          <c:cat>
            <c:numRef>
              <c:f>INNOV2!$B$16:$E$16</c:f>
              <c:numCache>
                <c:formatCode>Standaard</c:formatCode>
                <c:ptCount val="4"/>
                <c:pt idx="0">
                  <c:v>1992</c:v>
                </c:pt>
                <c:pt idx="1">
                  <c:v>1995</c:v>
                </c:pt>
                <c:pt idx="2">
                  <c:v>2001</c:v>
                </c:pt>
                <c:pt idx="3">
                  <c:v>2006</c:v>
                </c:pt>
              </c:numCache>
            </c:numRef>
          </c:cat>
          <c:val>
            <c:numRef>
              <c:f>INNOV2!$B$20:$E$20</c:f>
              <c:numCache>
                <c:formatCode>#,##0</c:formatCode>
                <c:ptCount val="4"/>
                <c:pt idx="0">
                  <c:v>207.61349153654064</c:v>
                </c:pt>
                <c:pt idx="1">
                  <c:v>250.13489354056378</c:v>
                </c:pt>
                <c:pt idx="2">
                  <c:v>391.6952206894685</c:v>
                </c:pt>
                <c:pt idx="3">
                  <c:v>426.89137204331359</c:v>
                </c:pt>
              </c:numCache>
            </c:numRef>
          </c:val>
        </c:ser>
        <c:ser>
          <c:idx val="4"/>
          <c:order val="4"/>
          <c:tx>
            <c:strRef>
              <c:f>INNOV2!$A$21</c:f>
              <c:strCache>
                <c:ptCount val="1"/>
                <c:pt idx="0">
                  <c:v>Glas-burgh</c:v>
                </c:pt>
              </c:strCache>
            </c:strRef>
          </c:tx>
          <c:spPr>
            <a:ln w="12700"/>
          </c:spPr>
          <c:cat>
            <c:numRef>
              <c:f>INNOV2!$B$16:$E$16</c:f>
              <c:numCache>
                <c:formatCode>Standaard</c:formatCode>
                <c:ptCount val="4"/>
                <c:pt idx="0">
                  <c:v>1992</c:v>
                </c:pt>
                <c:pt idx="1">
                  <c:v>1995</c:v>
                </c:pt>
                <c:pt idx="2">
                  <c:v>2001</c:v>
                </c:pt>
                <c:pt idx="3">
                  <c:v>2006</c:v>
                </c:pt>
              </c:numCache>
            </c:numRef>
          </c:cat>
          <c:val>
            <c:numRef>
              <c:f>INNOV2!$B$21:$E$21</c:f>
              <c:numCache>
                <c:formatCode>#,##0</c:formatCode>
                <c:ptCount val="4"/>
                <c:pt idx="0">
                  <c:v>3.2862981614869602</c:v>
                </c:pt>
                <c:pt idx="1">
                  <c:v>5.6354390222483577</c:v>
                </c:pt>
                <c:pt idx="2">
                  <c:v>56.868948065335495</c:v>
                </c:pt>
                <c:pt idx="3">
                  <c:v>63.561442592691144</c:v>
                </c:pt>
              </c:numCache>
            </c:numRef>
          </c:val>
        </c:ser>
        <c:ser>
          <c:idx val="5"/>
          <c:order val="5"/>
          <c:tx>
            <c:strRef>
              <c:f>INNOV2!$A$22</c:f>
              <c:strCache>
                <c:ptCount val="1"/>
                <c:pt idx="0">
                  <c:v>Lisbon</c:v>
                </c:pt>
              </c:strCache>
            </c:strRef>
          </c:tx>
          <c:spPr>
            <a:ln w="12700"/>
          </c:spPr>
          <c:cat>
            <c:numRef>
              <c:f>INNOV2!$B$16:$E$16</c:f>
              <c:numCache>
                <c:formatCode>Standaard</c:formatCode>
                <c:ptCount val="4"/>
                <c:pt idx="0">
                  <c:v>1992</c:v>
                </c:pt>
                <c:pt idx="1">
                  <c:v>1995</c:v>
                </c:pt>
                <c:pt idx="2">
                  <c:v>2001</c:v>
                </c:pt>
                <c:pt idx="3">
                  <c:v>2006</c:v>
                </c:pt>
              </c:numCache>
            </c:numRef>
          </c:cat>
          <c:val>
            <c:numRef>
              <c:f>INNOV2!$B$22:$E$22</c:f>
              <c:numCache>
                <c:formatCode>#,##0</c:formatCode>
                <c:ptCount val="4"/>
                <c:pt idx="0">
                  <c:v>1.8375491493340039</c:v>
                </c:pt>
                <c:pt idx="1">
                  <c:v>2.3392216662289629</c:v>
                </c:pt>
                <c:pt idx="2">
                  <c:v>4.6004593517450765</c:v>
                </c:pt>
                <c:pt idx="3">
                  <c:v>8.6831300154087767</c:v>
                </c:pt>
              </c:numCache>
            </c:numRef>
          </c:val>
        </c:ser>
        <c:ser>
          <c:idx val="6"/>
          <c:order val="6"/>
          <c:tx>
            <c:strRef>
              <c:f>INNOV2!$A$23</c:f>
              <c:strCache>
                <c:ptCount val="1"/>
                <c:pt idx="0">
                  <c:v>London</c:v>
                </c:pt>
              </c:strCache>
            </c:strRef>
          </c:tx>
          <c:spPr>
            <a:ln w="12700"/>
          </c:spPr>
          <c:cat>
            <c:numRef>
              <c:f>INNOV2!$B$16:$E$16</c:f>
              <c:numCache>
                <c:formatCode>Standaard</c:formatCode>
                <c:ptCount val="4"/>
                <c:pt idx="0">
                  <c:v>1992</c:v>
                </c:pt>
                <c:pt idx="1">
                  <c:v>1995</c:v>
                </c:pt>
                <c:pt idx="2">
                  <c:v>2001</c:v>
                </c:pt>
                <c:pt idx="3">
                  <c:v>2006</c:v>
                </c:pt>
              </c:numCache>
            </c:numRef>
          </c:cat>
          <c:val>
            <c:numRef>
              <c:f>INNOV2!$B$23:$E$23</c:f>
              <c:numCache>
                <c:formatCode>#,##0</c:formatCode>
                <c:ptCount val="4"/>
                <c:pt idx="0">
                  <c:v>13.580727586897449</c:v>
                </c:pt>
                <c:pt idx="1">
                  <c:v>17.956826949795889</c:v>
                </c:pt>
                <c:pt idx="2">
                  <c:v>100.33108405210018</c:v>
                </c:pt>
                <c:pt idx="3">
                  <c:v>89.376248577315579</c:v>
                </c:pt>
              </c:numCache>
            </c:numRef>
          </c:val>
        </c:ser>
        <c:ser>
          <c:idx val="7"/>
          <c:order val="7"/>
          <c:tx>
            <c:strRef>
              <c:f>INNOV2!$A$24</c:f>
              <c:strCache>
                <c:ptCount val="1"/>
                <c:pt idx="0">
                  <c:v>Madrid</c:v>
                </c:pt>
              </c:strCache>
            </c:strRef>
          </c:tx>
          <c:spPr>
            <a:ln w="12700"/>
          </c:spPr>
          <c:cat>
            <c:numRef>
              <c:f>INNOV2!$B$16:$E$16</c:f>
              <c:numCache>
                <c:formatCode>Standaard</c:formatCode>
                <c:ptCount val="4"/>
                <c:pt idx="0">
                  <c:v>1992</c:v>
                </c:pt>
                <c:pt idx="1">
                  <c:v>1995</c:v>
                </c:pt>
                <c:pt idx="2">
                  <c:v>2001</c:v>
                </c:pt>
                <c:pt idx="3">
                  <c:v>2006</c:v>
                </c:pt>
              </c:numCache>
            </c:numRef>
          </c:cat>
          <c:val>
            <c:numRef>
              <c:f>INNOV2!$B$24:$E$24</c:f>
              <c:numCache>
                <c:formatCode>#,##0</c:formatCode>
                <c:ptCount val="4"/>
                <c:pt idx="0">
                  <c:v>15.51698526857842</c:v>
                </c:pt>
                <c:pt idx="1">
                  <c:v>16.155712126025687</c:v>
                </c:pt>
                <c:pt idx="2">
                  <c:v>29.162046962851619</c:v>
                </c:pt>
                <c:pt idx="3">
                  <c:v>39.258914194744627</c:v>
                </c:pt>
              </c:numCache>
            </c:numRef>
          </c:val>
        </c:ser>
        <c:ser>
          <c:idx val="8"/>
          <c:order val="8"/>
          <c:tx>
            <c:strRef>
              <c:f>INNOV2!$A$25</c:f>
              <c:strCache>
                <c:ptCount val="1"/>
                <c:pt idx="0">
                  <c:v>Paris</c:v>
                </c:pt>
              </c:strCache>
            </c:strRef>
          </c:tx>
          <c:spPr>
            <a:ln w="12700">
              <a:solidFill>
                <a:srgbClr val="BBE0E3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BBE0E3"/>
                </a:solidFill>
              </a:ln>
            </c:spPr>
          </c:marker>
          <c:cat>
            <c:numRef>
              <c:f>INNOV2!$B$16:$E$16</c:f>
              <c:numCache>
                <c:formatCode>Standaard</c:formatCode>
                <c:ptCount val="4"/>
                <c:pt idx="0">
                  <c:v>1992</c:v>
                </c:pt>
                <c:pt idx="1">
                  <c:v>1995</c:v>
                </c:pt>
                <c:pt idx="2">
                  <c:v>2001</c:v>
                </c:pt>
                <c:pt idx="3">
                  <c:v>2006</c:v>
                </c:pt>
              </c:numCache>
            </c:numRef>
          </c:cat>
          <c:val>
            <c:numRef>
              <c:f>INNOV2!$B$25:$E$25</c:f>
              <c:numCache>
                <c:formatCode>#,##0</c:formatCode>
                <c:ptCount val="4"/>
                <c:pt idx="0">
                  <c:v>161.92016803823284</c:v>
                </c:pt>
                <c:pt idx="1">
                  <c:v>175.25190725501562</c:v>
                </c:pt>
                <c:pt idx="2">
                  <c:v>203.64313281337999</c:v>
                </c:pt>
                <c:pt idx="3">
                  <c:v>177.53432228118155</c:v>
                </c:pt>
              </c:numCache>
            </c:numRef>
          </c:val>
        </c:ser>
        <c:ser>
          <c:idx val="9"/>
          <c:order val="9"/>
          <c:tx>
            <c:strRef>
              <c:f>INNOV2!$A$26</c:f>
              <c:strCache>
                <c:ptCount val="1"/>
                <c:pt idx="0">
                  <c:v>Prague</c:v>
                </c:pt>
              </c:strCache>
            </c:strRef>
          </c:tx>
          <c:spPr>
            <a:ln w="12700"/>
          </c:spPr>
          <c:cat>
            <c:numRef>
              <c:f>INNOV2!$B$16:$E$16</c:f>
              <c:numCache>
                <c:formatCode>Standaard</c:formatCode>
                <c:ptCount val="4"/>
                <c:pt idx="0">
                  <c:v>1992</c:v>
                </c:pt>
                <c:pt idx="1">
                  <c:v>1995</c:v>
                </c:pt>
                <c:pt idx="2">
                  <c:v>2001</c:v>
                </c:pt>
                <c:pt idx="3">
                  <c:v>2006</c:v>
                </c:pt>
              </c:numCache>
            </c:numRef>
          </c:cat>
          <c:val>
            <c:numRef>
              <c:f>INNOV2!$B$26:$E$26</c:f>
              <c:numCache>
                <c:formatCode>#,##0</c:formatCode>
                <c:ptCount val="4"/>
                <c:pt idx="0">
                  <c:v>22.323485217398993</c:v>
                </c:pt>
                <c:pt idx="1">
                  <c:v>35.247266786225993</c:v>
                </c:pt>
                <c:pt idx="2">
                  <c:v>65.804778346635075</c:v>
                </c:pt>
                <c:pt idx="3">
                  <c:v>83.138807106392818</c:v>
                </c:pt>
              </c:numCache>
            </c:numRef>
          </c:val>
        </c:ser>
        <c:ser>
          <c:idx val="10"/>
          <c:order val="10"/>
          <c:tx>
            <c:strRef>
              <c:f>INNOV2!$A$27</c:f>
              <c:strCache>
                <c:ptCount val="1"/>
                <c:pt idx="0">
                  <c:v>Rom-Mil-Tur</c:v>
                </c:pt>
              </c:strCache>
            </c:strRef>
          </c:tx>
          <c:spPr>
            <a:ln w="12700"/>
          </c:spPr>
          <c:cat>
            <c:numRef>
              <c:f>INNOV2!$B$16:$E$16</c:f>
              <c:numCache>
                <c:formatCode>Standaard</c:formatCode>
                <c:ptCount val="4"/>
                <c:pt idx="0">
                  <c:v>1992</c:v>
                </c:pt>
                <c:pt idx="1">
                  <c:v>1995</c:v>
                </c:pt>
                <c:pt idx="2">
                  <c:v>2001</c:v>
                </c:pt>
                <c:pt idx="3">
                  <c:v>2006</c:v>
                </c:pt>
              </c:numCache>
            </c:numRef>
          </c:cat>
          <c:val>
            <c:numRef>
              <c:f>INNOV2!$B$27:$E$27</c:f>
              <c:numCache>
                <c:formatCode>#,##0</c:formatCode>
                <c:ptCount val="4"/>
                <c:pt idx="0">
                  <c:v>52.393915658778283</c:v>
                </c:pt>
                <c:pt idx="1">
                  <c:v>58.552661346650247</c:v>
                </c:pt>
                <c:pt idx="2">
                  <c:v>80.750151165570742</c:v>
                </c:pt>
                <c:pt idx="3">
                  <c:v>86.313189414911022</c:v>
                </c:pt>
              </c:numCache>
            </c:numRef>
          </c:val>
        </c:ser>
        <c:ser>
          <c:idx val="11"/>
          <c:order val="11"/>
          <c:tx>
            <c:strRef>
              <c:f>INNOV2!$A$28</c:f>
              <c:strCache>
                <c:ptCount val="1"/>
                <c:pt idx="0">
                  <c:v>Vienna-Budapest</c:v>
                </c:pt>
              </c:strCache>
            </c:strRef>
          </c:tx>
          <c:spPr>
            <a:ln w="12700"/>
          </c:spPr>
          <c:cat>
            <c:numRef>
              <c:f>INNOV2!$B$16:$E$16</c:f>
              <c:numCache>
                <c:formatCode>Standaard</c:formatCode>
                <c:ptCount val="4"/>
                <c:pt idx="0">
                  <c:v>1992</c:v>
                </c:pt>
                <c:pt idx="1">
                  <c:v>1995</c:v>
                </c:pt>
                <c:pt idx="2">
                  <c:v>2001</c:v>
                </c:pt>
                <c:pt idx="3">
                  <c:v>2006</c:v>
                </c:pt>
              </c:numCache>
            </c:numRef>
          </c:cat>
          <c:val>
            <c:numRef>
              <c:f>INNOV2!$B$28:$E$28</c:f>
              <c:numCache>
                <c:formatCode>#,##0</c:formatCode>
                <c:ptCount val="4"/>
                <c:pt idx="0">
                  <c:v>11.913872269053499</c:v>
                </c:pt>
                <c:pt idx="1">
                  <c:v>11.850696896685795</c:v>
                </c:pt>
                <c:pt idx="2">
                  <c:v>23.340061364924111</c:v>
                </c:pt>
                <c:pt idx="3">
                  <c:v>36.16248219512201</c:v>
                </c:pt>
              </c:numCache>
            </c:numRef>
          </c:val>
        </c:ser>
        <c:dLbls/>
        <c:marker val="1"/>
        <c:axId val="87333888"/>
        <c:axId val="87343872"/>
      </c:lineChart>
      <c:catAx>
        <c:axId val="87333888"/>
        <c:scaling>
          <c:orientation val="minMax"/>
        </c:scaling>
        <c:axPos val="b"/>
        <c:numFmt formatCode="Standaard" sourceLinked="1"/>
        <c:tickLblPos val="nextTo"/>
        <c:txPr>
          <a:bodyPr/>
          <a:lstStyle/>
          <a:p>
            <a:pPr>
              <a:defRPr lang="es-ES" sz="600"/>
            </a:pPr>
            <a:endParaRPr lang="en-US"/>
          </a:p>
        </c:txPr>
        <c:crossAx val="87343872"/>
        <c:crosses val="autoZero"/>
        <c:auto val="1"/>
        <c:lblAlgn val="ctr"/>
        <c:lblOffset val="100"/>
      </c:catAx>
      <c:valAx>
        <c:axId val="87343872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lang="es-ES" sz="600"/>
            </a:pPr>
            <a:endParaRPr lang="en-US"/>
          </a:p>
        </c:txPr>
        <c:crossAx val="87333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623662426812163"/>
          <c:y val="1.3592050993625805E-4"/>
          <c:w val="0.27254769836463016"/>
          <c:h val="0.99972769028871833"/>
        </c:manualLayout>
      </c:layout>
      <c:txPr>
        <a:bodyPr/>
        <a:lstStyle/>
        <a:p>
          <a:pPr algn="just">
            <a:defRPr lang="es-ES" sz="800"/>
          </a:pPr>
          <a:endParaRPr lang="en-US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1"/>
          <c:order val="1"/>
          <c:tx>
            <c:strRef>
              <c:f>'9'!$C$3</c:f>
              <c:strCache>
                <c:ptCount val="1"/>
                <c:pt idx="0">
                  <c:v>Contribution of domestic demand</c:v>
                </c:pt>
              </c:strCache>
            </c:strRef>
          </c:tx>
          <c:cat>
            <c:strRef>
              <c:f>'9'!$A$4:$A$52</c:f>
              <c:strCache>
                <c:ptCount val="49"/>
                <c:pt idx="0">
                  <c:v>1T 2001</c:v>
                </c:pt>
                <c:pt idx="1">
                  <c:v>2T 2001</c:v>
                </c:pt>
                <c:pt idx="2">
                  <c:v>3T 2001</c:v>
                </c:pt>
                <c:pt idx="3">
                  <c:v>4T 2001</c:v>
                </c:pt>
                <c:pt idx="4">
                  <c:v>1T 2002</c:v>
                </c:pt>
                <c:pt idx="5">
                  <c:v>2T 2002</c:v>
                </c:pt>
                <c:pt idx="6">
                  <c:v>3T 2002</c:v>
                </c:pt>
                <c:pt idx="7">
                  <c:v>4T 2002</c:v>
                </c:pt>
                <c:pt idx="8">
                  <c:v>1T 2003</c:v>
                </c:pt>
                <c:pt idx="9">
                  <c:v>2T 2003</c:v>
                </c:pt>
                <c:pt idx="10">
                  <c:v>3T 2003</c:v>
                </c:pt>
                <c:pt idx="11">
                  <c:v>4T 2003</c:v>
                </c:pt>
                <c:pt idx="12">
                  <c:v>1T 2004</c:v>
                </c:pt>
                <c:pt idx="13">
                  <c:v>2T 2004</c:v>
                </c:pt>
                <c:pt idx="14">
                  <c:v>3T 2004</c:v>
                </c:pt>
                <c:pt idx="15">
                  <c:v>4T 2004</c:v>
                </c:pt>
                <c:pt idx="16">
                  <c:v>1T 2005</c:v>
                </c:pt>
                <c:pt idx="17">
                  <c:v>2T 2005</c:v>
                </c:pt>
                <c:pt idx="18">
                  <c:v>3T 2005</c:v>
                </c:pt>
                <c:pt idx="19">
                  <c:v>4T 2005</c:v>
                </c:pt>
                <c:pt idx="20">
                  <c:v>1T 2006</c:v>
                </c:pt>
                <c:pt idx="21">
                  <c:v>2T 2006</c:v>
                </c:pt>
                <c:pt idx="22">
                  <c:v>3T 2006</c:v>
                </c:pt>
                <c:pt idx="23">
                  <c:v>4T 2006</c:v>
                </c:pt>
                <c:pt idx="24">
                  <c:v>1T 2007</c:v>
                </c:pt>
                <c:pt idx="25">
                  <c:v>2T 2007</c:v>
                </c:pt>
                <c:pt idx="26">
                  <c:v>3T 2007</c:v>
                </c:pt>
                <c:pt idx="27">
                  <c:v>4T 2007</c:v>
                </c:pt>
                <c:pt idx="28">
                  <c:v>1T 2008</c:v>
                </c:pt>
                <c:pt idx="29">
                  <c:v>2T 2008</c:v>
                </c:pt>
                <c:pt idx="30">
                  <c:v>3T 2008</c:v>
                </c:pt>
                <c:pt idx="31">
                  <c:v>4T 2008</c:v>
                </c:pt>
                <c:pt idx="32">
                  <c:v>1T 2009</c:v>
                </c:pt>
                <c:pt idx="33">
                  <c:v>2T 2009</c:v>
                </c:pt>
                <c:pt idx="34">
                  <c:v>3T 2009</c:v>
                </c:pt>
                <c:pt idx="35">
                  <c:v>4T 2009</c:v>
                </c:pt>
                <c:pt idx="36">
                  <c:v>1T 2010</c:v>
                </c:pt>
                <c:pt idx="37">
                  <c:v>2T 2010</c:v>
                </c:pt>
                <c:pt idx="38">
                  <c:v>3T 2010</c:v>
                </c:pt>
                <c:pt idx="39">
                  <c:v>4T 2010</c:v>
                </c:pt>
                <c:pt idx="40">
                  <c:v>1T 2011</c:v>
                </c:pt>
                <c:pt idx="41">
                  <c:v>2T 2011</c:v>
                </c:pt>
                <c:pt idx="42">
                  <c:v>3T 2011</c:v>
                </c:pt>
                <c:pt idx="43">
                  <c:v>4T 2011</c:v>
                </c:pt>
                <c:pt idx="44">
                  <c:v>1T 2012</c:v>
                </c:pt>
                <c:pt idx="45">
                  <c:v>2T 2012</c:v>
                </c:pt>
                <c:pt idx="46">
                  <c:v>3T 2012</c:v>
                </c:pt>
                <c:pt idx="47">
                  <c:v>4T 2012</c:v>
                </c:pt>
                <c:pt idx="48">
                  <c:v>1T 2013</c:v>
                </c:pt>
              </c:strCache>
            </c:strRef>
          </c:cat>
          <c:val>
            <c:numRef>
              <c:f>'9'!$C$4:$C$52</c:f>
              <c:numCache>
                <c:formatCode>0.0</c:formatCode>
                <c:ptCount val="49"/>
                <c:pt idx="0">
                  <c:v>3.8</c:v>
                </c:pt>
                <c:pt idx="1">
                  <c:v>3.8</c:v>
                </c:pt>
                <c:pt idx="2">
                  <c:v>4</c:v>
                </c:pt>
                <c:pt idx="3">
                  <c:v>3.5</c:v>
                </c:pt>
                <c:pt idx="4">
                  <c:v>3</c:v>
                </c:pt>
                <c:pt idx="5">
                  <c:v>2.8</c:v>
                </c:pt>
                <c:pt idx="6">
                  <c:v>3</c:v>
                </c:pt>
                <c:pt idx="7">
                  <c:v>4.0999999999999996</c:v>
                </c:pt>
                <c:pt idx="8">
                  <c:v>3.5</c:v>
                </c:pt>
                <c:pt idx="9">
                  <c:v>3.8</c:v>
                </c:pt>
                <c:pt idx="10">
                  <c:v>4.0999999999999996</c:v>
                </c:pt>
                <c:pt idx="11">
                  <c:v>3.9</c:v>
                </c:pt>
                <c:pt idx="12">
                  <c:v>4.5999999999999996</c:v>
                </c:pt>
                <c:pt idx="13">
                  <c:v>4.9000000000000004</c:v>
                </c:pt>
                <c:pt idx="14">
                  <c:v>5.3</c:v>
                </c:pt>
                <c:pt idx="15">
                  <c:v>4.5</c:v>
                </c:pt>
                <c:pt idx="16">
                  <c:v>4.8</c:v>
                </c:pt>
                <c:pt idx="17">
                  <c:v>5.4</c:v>
                </c:pt>
                <c:pt idx="18">
                  <c:v>4.7</c:v>
                </c:pt>
                <c:pt idx="19">
                  <c:v>5.2</c:v>
                </c:pt>
                <c:pt idx="20">
                  <c:v>5.8</c:v>
                </c:pt>
                <c:pt idx="21">
                  <c:v>5.2</c:v>
                </c:pt>
                <c:pt idx="22">
                  <c:v>4.8</c:v>
                </c:pt>
                <c:pt idx="23">
                  <c:v>5.0999999999999996</c:v>
                </c:pt>
                <c:pt idx="24">
                  <c:v>4.3</c:v>
                </c:pt>
                <c:pt idx="25">
                  <c:v>4.0999999999999996</c:v>
                </c:pt>
                <c:pt idx="26">
                  <c:v>3.7</c:v>
                </c:pt>
                <c:pt idx="27">
                  <c:v>4.0999999999999996</c:v>
                </c:pt>
                <c:pt idx="28">
                  <c:v>2.4</c:v>
                </c:pt>
                <c:pt idx="29">
                  <c:v>0.8</c:v>
                </c:pt>
                <c:pt idx="30">
                  <c:v>-1</c:v>
                </c:pt>
                <c:pt idx="31">
                  <c:v>-4.3</c:v>
                </c:pt>
                <c:pt idx="32">
                  <c:v>-6.7</c:v>
                </c:pt>
                <c:pt idx="33">
                  <c:v>-8</c:v>
                </c:pt>
                <c:pt idx="34">
                  <c:v>-5.8</c:v>
                </c:pt>
                <c:pt idx="35">
                  <c:v>-4.5</c:v>
                </c:pt>
                <c:pt idx="36">
                  <c:v>-1.5</c:v>
                </c:pt>
                <c:pt idx="37">
                  <c:v>0.5</c:v>
                </c:pt>
                <c:pt idx="38">
                  <c:v>-0.9</c:v>
                </c:pt>
                <c:pt idx="39">
                  <c:v>-0.70000000000000018</c:v>
                </c:pt>
                <c:pt idx="40">
                  <c:v>-0.9</c:v>
                </c:pt>
                <c:pt idx="41">
                  <c:v>-1.8</c:v>
                </c:pt>
                <c:pt idx="42">
                  <c:v>-1.8</c:v>
                </c:pt>
                <c:pt idx="43">
                  <c:v>-3.1</c:v>
                </c:pt>
                <c:pt idx="44">
                  <c:v>-3.1</c:v>
                </c:pt>
                <c:pt idx="45">
                  <c:v>-3.7</c:v>
                </c:pt>
                <c:pt idx="46">
                  <c:v>-4</c:v>
                </c:pt>
                <c:pt idx="47">
                  <c:v>-4.7</c:v>
                </c:pt>
                <c:pt idx="48">
                  <c:v>-5</c:v>
                </c:pt>
              </c:numCache>
            </c:numRef>
          </c:val>
        </c:ser>
        <c:ser>
          <c:idx val="2"/>
          <c:order val="2"/>
          <c:tx>
            <c:strRef>
              <c:f>'9'!$D$3</c:f>
              <c:strCache>
                <c:ptCount val="1"/>
                <c:pt idx="0">
                  <c:v>Contribution of foreign demand</c:v>
                </c:pt>
              </c:strCache>
            </c:strRef>
          </c:tx>
          <c:cat>
            <c:strRef>
              <c:f>'9'!$A$4:$A$52</c:f>
              <c:strCache>
                <c:ptCount val="49"/>
                <c:pt idx="0">
                  <c:v>1T 2001</c:v>
                </c:pt>
                <c:pt idx="1">
                  <c:v>2T 2001</c:v>
                </c:pt>
                <c:pt idx="2">
                  <c:v>3T 2001</c:v>
                </c:pt>
                <c:pt idx="3">
                  <c:v>4T 2001</c:v>
                </c:pt>
                <c:pt idx="4">
                  <c:v>1T 2002</c:v>
                </c:pt>
                <c:pt idx="5">
                  <c:v>2T 2002</c:v>
                </c:pt>
                <c:pt idx="6">
                  <c:v>3T 2002</c:v>
                </c:pt>
                <c:pt idx="7">
                  <c:v>4T 2002</c:v>
                </c:pt>
                <c:pt idx="8">
                  <c:v>1T 2003</c:v>
                </c:pt>
                <c:pt idx="9">
                  <c:v>2T 2003</c:v>
                </c:pt>
                <c:pt idx="10">
                  <c:v>3T 2003</c:v>
                </c:pt>
                <c:pt idx="11">
                  <c:v>4T 2003</c:v>
                </c:pt>
                <c:pt idx="12">
                  <c:v>1T 2004</c:v>
                </c:pt>
                <c:pt idx="13">
                  <c:v>2T 2004</c:v>
                </c:pt>
                <c:pt idx="14">
                  <c:v>3T 2004</c:v>
                </c:pt>
                <c:pt idx="15">
                  <c:v>4T 2004</c:v>
                </c:pt>
                <c:pt idx="16">
                  <c:v>1T 2005</c:v>
                </c:pt>
                <c:pt idx="17">
                  <c:v>2T 2005</c:v>
                </c:pt>
                <c:pt idx="18">
                  <c:v>3T 2005</c:v>
                </c:pt>
                <c:pt idx="19">
                  <c:v>4T 2005</c:v>
                </c:pt>
                <c:pt idx="20">
                  <c:v>1T 2006</c:v>
                </c:pt>
                <c:pt idx="21">
                  <c:v>2T 2006</c:v>
                </c:pt>
                <c:pt idx="22">
                  <c:v>3T 2006</c:v>
                </c:pt>
                <c:pt idx="23">
                  <c:v>4T 2006</c:v>
                </c:pt>
                <c:pt idx="24">
                  <c:v>1T 2007</c:v>
                </c:pt>
                <c:pt idx="25">
                  <c:v>2T 2007</c:v>
                </c:pt>
                <c:pt idx="26">
                  <c:v>3T 2007</c:v>
                </c:pt>
                <c:pt idx="27">
                  <c:v>4T 2007</c:v>
                </c:pt>
                <c:pt idx="28">
                  <c:v>1T 2008</c:v>
                </c:pt>
                <c:pt idx="29">
                  <c:v>2T 2008</c:v>
                </c:pt>
                <c:pt idx="30">
                  <c:v>3T 2008</c:v>
                </c:pt>
                <c:pt idx="31">
                  <c:v>4T 2008</c:v>
                </c:pt>
                <c:pt idx="32">
                  <c:v>1T 2009</c:v>
                </c:pt>
                <c:pt idx="33">
                  <c:v>2T 2009</c:v>
                </c:pt>
                <c:pt idx="34">
                  <c:v>3T 2009</c:v>
                </c:pt>
                <c:pt idx="35">
                  <c:v>4T 2009</c:v>
                </c:pt>
                <c:pt idx="36">
                  <c:v>1T 2010</c:v>
                </c:pt>
                <c:pt idx="37">
                  <c:v>2T 2010</c:v>
                </c:pt>
                <c:pt idx="38">
                  <c:v>3T 2010</c:v>
                </c:pt>
                <c:pt idx="39">
                  <c:v>4T 2010</c:v>
                </c:pt>
                <c:pt idx="40">
                  <c:v>1T 2011</c:v>
                </c:pt>
                <c:pt idx="41">
                  <c:v>2T 2011</c:v>
                </c:pt>
                <c:pt idx="42">
                  <c:v>3T 2011</c:v>
                </c:pt>
                <c:pt idx="43">
                  <c:v>4T 2011</c:v>
                </c:pt>
                <c:pt idx="44">
                  <c:v>1T 2012</c:v>
                </c:pt>
                <c:pt idx="45">
                  <c:v>2T 2012</c:v>
                </c:pt>
                <c:pt idx="46">
                  <c:v>3T 2012</c:v>
                </c:pt>
                <c:pt idx="47">
                  <c:v>4T 2012</c:v>
                </c:pt>
                <c:pt idx="48">
                  <c:v>1T 2013</c:v>
                </c:pt>
              </c:strCache>
            </c:strRef>
          </c:cat>
          <c:val>
            <c:numRef>
              <c:f>'9'!$D$4:$D$52</c:f>
              <c:numCache>
                <c:formatCode>0.0</c:formatCode>
                <c:ptCount val="49"/>
                <c:pt idx="0">
                  <c:v>0.20000000000000021</c:v>
                </c:pt>
                <c:pt idx="1">
                  <c:v>-0.19999999999999979</c:v>
                </c:pt>
                <c:pt idx="2">
                  <c:v>-0.10000000000000009</c:v>
                </c:pt>
                <c:pt idx="3">
                  <c:v>-0.29999999999999993</c:v>
                </c:pt>
                <c:pt idx="4">
                  <c:v>-0.20000000000000021</c:v>
                </c:pt>
                <c:pt idx="5">
                  <c:v>0.20000000000000021</c:v>
                </c:pt>
                <c:pt idx="6">
                  <c:v>-0.60000000000000031</c:v>
                </c:pt>
                <c:pt idx="7">
                  <c:v>-1.399999999999999</c:v>
                </c:pt>
                <c:pt idx="8">
                  <c:v>-0.4</c:v>
                </c:pt>
                <c:pt idx="9">
                  <c:v>-0.89999999999999991</c:v>
                </c:pt>
                <c:pt idx="10">
                  <c:v>-0.99999999999999967</c:v>
                </c:pt>
                <c:pt idx="11">
                  <c:v>-0.60000000000000031</c:v>
                </c:pt>
                <c:pt idx="12">
                  <c:v>-1.2999999999999994</c:v>
                </c:pt>
                <c:pt idx="13">
                  <c:v>-1.9000000000000008</c:v>
                </c:pt>
                <c:pt idx="14">
                  <c:v>-1.5999999999999992</c:v>
                </c:pt>
                <c:pt idx="15">
                  <c:v>-1.4</c:v>
                </c:pt>
                <c:pt idx="16">
                  <c:v>-1.5999999999999992</c:v>
                </c:pt>
                <c:pt idx="17">
                  <c:v>-1.6000000000000005</c:v>
                </c:pt>
                <c:pt idx="18">
                  <c:v>-1.4000000000000004</c:v>
                </c:pt>
                <c:pt idx="19">
                  <c:v>-1.1000000000000005</c:v>
                </c:pt>
                <c:pt idx="20">
                  <c:v>-1.7999999999999994</c:v>
                </c:pt>
                <c:pt idx="21">
                  <c:v>-1.1000000000000005</c:v>
                </c:pt>
                <c:pt idx="22">
                  <c:v>-0.59999999999999953</c:v>
                </c:pt>
                <c:pt idx="23">
                  <c:v>-1.0999999999999992</c:v>
                </c:pt>
                <c:pt idx="24">
                  <c:v>-0.4</c:v>
                </c:pt>
                <c:pt idx="25">
                  <c:v>-0.59999999999999953</c:v>
                </c:pt>
                <c:pt idx="26">
                  <c:v>-0.30000000000000032</c:v>
                </c:pt>
                <c:pt idx="27">
                  <c:v>-0.99999999999999967</c:v>
                </c:pt>
                <c:pt idx="28">
                  <c:v>0.30000000000000032</c:v>
                </c:pt>
                <c:pt idx="29">
                  <c:v>1.0999999999999994</c:v>
                </c:pt>
                <c:pt idx="30">
                  <c:v>1.3</c:v>
                </c:pt>
                <c:pt idx="31">
                  <c:v>2.9</c:v>
                </c:pt>
                <c:pt idx="32">
                  <c:v>3.3000000000000003</c:v>
                </c:pt>
                <c:pt idx="33">
                  <c:v>3.5999999999999988</c:v>
                </c:pt>
                <c:pt idx="34">
                  <c:v>1.7999999999999994</c:v>
                </c:pt>
                <c:pt idx="35">
                  <c:v>1.4</c:v>
                </c:pt>
                <c:pt idx="36">
                  <c:v>0</c:v>
                </c:pt>
                <c:pt idx="37">
                  <c:v>-0.70000000000000018</c:v>
                </c:pt>
                <c:pt idx="38">
                  <c:v>0.9</c:v>
                </c:pt>
                <c:pt idx="39">
                  <c:v>1.1000000000000001</c:v>
                </c:pt>
                <c:pt idx="40">
                  <c:v>1.4</c:v>
                </c:pt>
                <c:pt idx="41">
                  <c:v>2.2999999999999998</c:v>
                </c:pt>
                <c:pt idx="42">
                  <c:v>2.4</c:v>
                </c:pt>
                <c:pt idx="43">
                  <c:v>3.1</c:v>
                </c:pt>
                <c:pt idx="44">
                  <c:v>2.4000000000000004</c:v>
                </c:pt>
                <c:pt idx="45">
                  <c:v>2.3000000000000003</c:v>
                </c:pt>
                <c:pt idx="46">
                  <c:v>2.4</c:v>
                </c:pt>
                <c:pt idx="47">
                  <c:v>2.8000000000000003</c:v>
                </c:pt>
                <c:pt idx="48">
                  <c:v>3</c:v>
                </c:pt>
              </c:numCache>
            </c:numRef>
          </c:val>
        </c:ser>
        <c:dLbls/>
        <c:gapWidth val="30"/>
        <c:overlap val="100"/>
        <c:axId val="84396672"/>
        <c:axId val="84406656"/>
      </c:barChart>
      <c:lineChart>
        <c:grouping val="standard"/>
        <c:ser>
          <c:idx val="0"/>
          <c:order val="0"/>
          <c:tx>
            <c:strRef>
              <c:f>'9'!$B$3</c:f>
              <c:strCache>
                <c:ptCount val="1"/>
                <c:pt idx="0">
                  <c:v>GDP growth</c:v>
                </c:pt>
              </c:strCache>
            </c:strRef>
          </c:tx>
          <c:marker>
            <c:symbol val="none"/>
          </c:marker>
          <c:cat>
            <c:strRef>
              <c:f>'9'!$A$4:$A$52</c:f>
              <c:strCache>
                <c:ptCount val="49"/>
                <c:pt idx="0">
                  <c:v>1T 2001</c:v>
                </c:pt>
                <c:pt idx="1">
                  <c:v>2T 2001</c:v>
                </c:pt>
                <c:pt idx="2">
                  <c:v>3T 2001</c:v>
                </c:pt>
                <c:pt idx="3">
                  <c:v>4T 2001</c:v>
                </c:pt>
                <c:pt idx="4">
                  <c:v>1T 2002</c:v>
                </c:pt>
                <c:pt idx="5">
                  <c:v>2T 2002</c:v>
                </c:pt>
                <c:pt idx="6">
                  <c:v>3T 2002</c:v>
                </c:pt>
                <c:pt idx="7">
                  <c:v>4T 2002</c:v>
                </c:pt>
                <c:pt idx="8">
                  <c:v>1T 2003</c:v>
                </c:pt>
                <c:pt idx="9">
                  <c:v>2T 2003</c:v>
                </c:pt>
                <c:pt idx="10">
                  <c:v>3T 2003</c:v>
                </c:pt>
                <c:pt idx="11">
                  <c:v>4T 2003</c:v>
                </c:pt>
                <c:pt idx="12">
                  <c:v>1T 2004</c:v>
                </c:pt>
                <c:pt idx="13">
                  <c:v>2T 2004</c:v>
                </c:pt>
                <c:pt idx="14">
                  <c:v>3T 2004</c:v>
                </c:pt>
                <c:pt idx="15">
                  <c:v>4T 2004</c:v>
                </c:pt>
                <c:pt idx="16">
                  <c:v>1T 2005</c:v>
                </c:pt>
                <c:pt idx="17">
                  <c:v>2T 2005</c:v>
                </c:pt>
                <c:pt idx="18">
                  <c:v>3T 2005</c:v>
                </c:pt>
                <c:pt idx="19">
                  <c:v>4T 2005</c:v>
                </c:pt>
                <c:pt idx="20">
                  <c:v>1T 2006</c:v>
                </c:pt>
                <c:pt idx="21">
                  <c:v>2T 2006</c:v>
                </c:pt>
                <c:pt idx="22">
                  <c:v>3T 2006</c:v>
                </c:pt>
                <c:pt idx="23">
                  <c:v>4T 2006</c:v>
                </c:pt>
                <c:pt idx="24">
                  <c:v>1T 2007</c:v>
                </c:pt>
                <c:pt idx="25">
                  <c:v>2T 2007</c:v>
                </c:pt>
                <c:pt idx="26">
                  <c:v>3T 2007</c:v>
                </c:pt>
                <c:pt idx="27">
                  <c:v>4T 2007</c:v>
                </c:pt>
                <c:pt idx="28">
                  <c:v>1T 2008</c:v>
                </c:pt>
                <c:pt idx="29">
                  <c:v>2T 2008</c:v>
                </c:pt>
                <c:pt idx="30">
                  <c:v>3T 2008</c:v>
                </c:pt>
                <c:pt idx="31">
                  <c:v>4T 2008</c:v>
                </c:pt>
                <c:pt idx="32">
                  <c:v>1T 2009</c:v>
                </c:pt>
                <c:pt idx="33">
                  <c:v>2T 2009</c:v>
                </c:pt>
                <c:pt idx="34">
                  <c:v>3T 2009</c:v>
                </c:pt>
                <c:pt idx="35">
                  <c:v>4T 2009</c:v>
                </c:pt>
                <c:pt idx="36">
                  <c:v>1T 2010</c:v>
                </c:pt>
                <c:pt idx="37">
                  <c:v>2T 2010</c:v>
                </c:pt>
                <c:pt idx="38">
                  <c:v>3T 2010</c:v>
                </c:pt>
                <c:pt idx="39">
                  <c:v>4T 2010</c:v>
                </c:pt>
                <c:pt idx="40">
                  <c:v>1T 2011</c:v>
                </c:pt>
                <c:pt idx="41">
                  <c:v>2T 2011</c:v>
                </c:pt>
                <c:pt idx="42">
                  <c:v>3T 2011</c:v>
                </c:pt>
                <c:pt idx="43">
                  <c:v>4T 2011</c:v>
                </c:pt>
                <c:pt idx="44">
                  <c:v>1T 2012</c:v>
                </c:pt>
                <c:pt idx="45">
                  <c:v>2T 2012</c:v>
                </c:pt>
                <c:pt idx="46">
                  <c:v>3T 2012</c:v>
                </c:pt>
                <c:pt idx="47">
                  <c:v>4T 2012</c:v>
                </c:pt>
                <c:pt idx="48">
                  <c:v>1T 2013</c:v>
                </c:pt>
              </c:strCache>
            </c:strRef>
          </c:cat>
          <c:val>
            <c:numRef>
              <c:f>'9'!$B$4:$B$52</c:f>
              <c:numCache>
                <c:formatCode>0.0</c:formatCode>
                <c:ptCount val="49"/>
                <c:pt idx="0">
                  <c:v>4</c:v>
                </c:pt>
                <c:pt idx="1">
                  <c:v>3.6</c:v>
                </c:pt>
                <c:pt idx="2">
                  <c:v>3.9</c:v>
                </c:pt>
                <c:pt idx="3">
                  <c:v>3.2</c:v>
                </c:pt>
                <c:pt idx="4">
                  <c:v>2.8</c:v>
                </c:pt>
                <c:pt idx="5">
                  <c:v>3</c:v>
                </c:pt>
                <c:pt idx="6">
                  <c:v>2.4</c:v>
                </c:pt>
                <c:pt idx="7">
                  <c:v>2.7</c:v>
                </c:pt>
                <c:pt idx="8">
                  <c:v>3.1</c:v>
                </c:pt>
                <c:pt idx="9">
                  <c:v>2.9</c:v>
                </c:pt>
                <c:pt idx="10">
                  <c:v>3.1</c:v>
                </c:pt>
                <c:pt idx="11">
                  <c:v>3.3</c:v>
                </c:pt>
                <c:pt idx="12">
                  <c:v>3.3</c:v>
                </c:pt>
                <c:pt idx="13">
                  <c:v>3</c:v>
                </c:pt>
                <c:pt idx="14">
                  <c:v>3.7</c:v>
                </c:pt>
                <c:pt idx="15">
                  <c:v>3.1</c:v>
                </c:pt>
                <c:pt idx="16">
                  <c:v>3.2</c:v>
                </c:pt>
                <c:pt idx="17">
                  <c:v>3.8</c:v>
                </c:pt>
                <c:pt idx="18">
                  <c:v>3.3</c:v>
                </c:pt>
                <c:pt idx="19">
                  <c:v>4.0999999999999996</c:v>
                </c:pt>
                <c:pt idx="20">
                  <c:v>4</c:v>
                </c:pt>
                <c:pt idx="21">
                  <c:v>4.0999999999999996</c:v>
                </c:pt>
                <c:pt idx="22">
                  <c:v>4.2</c:v>
                </c:pt>
                <c:pt idx="23">
                  <c:v>4</c:v>
                </c:pt>
                <c:pt idx="24">
                  <c:v>3.9</c:v>
                </c:pt>
                <c:pt idx="25">
                  <c:v>3.5</c:v>
                </c:pt>
                <c:pt idx="26">
                  <c:v>3.4</c:v>
                </c:pt>
                <c:pt idx="27">
                  <c:v>3.1</c:v>
                </c:pt>
                <c:pt idx="28">
                  <c:v>2.7</c:v>
                </c:pt>
                <c:pt idx="29">
                  <c:v>1.9000000000000001</c:v>
                </c:pt>
                <c:pt idx="30">
                  <c:v>0.3000000000000001</c:v>
                </c:pt>
                <c:pt idx="31">
                  <c:v>-1.4</c:v>
                </c:pt>
                <c:pt idx="32">
                  <c:v>-3.4</c:v>
                </c:pt>
                <c:pt idx="33">
                  <c:v>-4.4000000000000004</c:v>
                </c:pt>
                <c:pt idx="34">
                  <c:v>-4</c:v>
                </c:pt>
                <c:pt idx="35">
                  <c:v>-3.1</c:v>
                </c:pt>
                <c:pt idx="36">
                  <c:v>-1.5</c:v>
                </c:pt>
                <c:pt idx="37">
                  <c:v>-0.2</c:v>
                </c:pt>
                <c:pt idx="38">
                  <c:v>0</c:v>
                </c:pt>
                <c:pt idx="39">
                  <c:v>0.4</c:v>
                </c:pt>
                <c:pt idx="40">
                  <c:v>0.5</c:v>
                </c:pt>
                <c:pt idx="41">
                  <c:v>0.5</c:v>
                </c:pt>
                <c:pt idx="42">
                  <c:v>0.6000000000000002</c:v>
                </c:pt>
                <c:pt idx="43">
                  <c:v>0</c:v>
                </c:pt>
                <c:pt idx="44">
                  <c:v>-0.70000000000000018</c:v>
                </c:pt>
                <c:pt idx="45">
                  <c:v>-1.4</c:v>
                </c:pt>
                <c:pt idx="46">
                  <c:v>-1.6</c:v>
                </c:pt>
                <c:pt idx="47">
                  <c:v>-1.9000000000000001</c:v>
                </c:pt>
                <c:pt idx="48">
                  <c:v>-2</c:v>
                </c:pt>
              </c:numCache>
            </c:numRef>
          </c:val>
        </c:ser>
        <c:dLbls/>
        <c:marker val="1"/>
        <c:axId val="84396672"/>
        <c:axId val="84406656"/>
      </c:lineChart>
      <c:catAx>
        <c:axId val="84396672"/>
        <c:scaling>
          <c:orientation val="minMax"/>
        </c:scaling>
        <c:axPos val="b"/>
        <c:numFmt formatCode="Standaard" sourceLinked="1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84406656"/>
        <c:crosses val="autoZero"/>
        <c:auto val="1"/>
        <c:lblAlgn val="ctr"/>
        <c:lblOffset val="100"/>
      </c:catAx>
      <c:valAx>
        <c:axId val="84406656"/>
        <c:scaling>
          <c:orientation val="minMax"/>
          <c:min val="-8"/>
        </c:scaling>
        <c:axPos val="l"/>
        <c:majorGridlines/>
        <c:numFmt formatCode="0.0" sourceLinked="1"/>
        <c:tickLblPos val="nextTo"/>
        <c:crossAx val="84396672"/>
        <c:crosses val="autoZero"/>
        <c:crossBetween val="between"/>
      </c:valAx>
    </c:plotArea>
    <c:legend>
      <c:legendPos val="b"/>
    </c:legend>
    <c:plotVisOnly val="1"/>
    <c:dispBlanksAs val="gap"/>
  </c:chart>
  <c:spPr>
    <a:ln>
      <a:noFill/>
    </a:ln>
  </c:spPr>
  <c:txPr>
    <a:bodyPr/>
    <a:lstStyle/>
    <a:p>
      <a:pPr>
        <a:defRPr sz="1100"/>
      </a:pPr>
      <a:endParaRPr lang="en-US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'6.2 pes exportacions'!$A$24</c:f>
              <c:strCache>
                <c:ptCount val="1"/>
                <c:pt idx="0">
                  <c:v>Catalonia over EU15</c:v>
                </c:pt>
              </c:strCache>
            </c:strRef>
          </c:tx>
          <c:spPr>
            <a:ln>
              <a:solidFill>
                <a:schemeClr val="accent2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3513888888888878E-2"/>
                  <c:y val="-2.6458333333333341E-2"/>
                </c:manualLayout>
              </c:layout>
              <c:showVal val="1"/>
            </c:dLbl>
            <c:dLbl>
              <c:idx val="17"/>
              <c:layout>
                <c:manualLayout>
                  <c:x val="0"/>
                  <c:y val="2.9398148148148148E-3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</c:dLbls>
          <c:cat>
            <c:numRef>
              <c:f>'6.2 pes exportacions'!$B$23:$S$23</c:f>
              <c:numCache>
                <c:formatCode>Standaard</c:formatCod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numCache>
            </c:numRef>
          </c:cat>
          <c:val>
            <c:numRef>
              <c:f>'6.2 pes exportacions'!$B$24:$S$24</c:f>
              <c:numCache>
                <c:formatCode>0.00%</c:formatCode>
                <c:ptCount val="18"/>
                <c:pt idx="0">
                  <c:v>1.1282487507380713E-2</c:v>
                </c:pt>
                <c:pt idx="1">
                  <c:v>1.2214815169613286E-2</c:v>
                </c:pt>
                <c:pt idx="2">
                  <c:v>1.3062956072885643E-2</c:v>
                </c:pt>
                <c:pt idx="3">
                  <c:v>1.3512655436482562E-2</c:v>
                </c:pt>
                <c:pt idx="4">
                  <c:v>1.3186026418877825E-2</c:v>
                </c:pt>
                <c:pt idx="5">
                  <c:v>1.3379083385897482E-2</c:v>
                </c:pt>
                <c:pt idx="6">
                  <c:v>1.405906703496994E-2</c:v>
                </c:pt>
                <c:pt idx="7">
                  <c:v>1.414667573174767E-2</c:v>
                </c:pt>
                <c:pt idx="8">
                  <c:v>1.4406410775524198E-2</c:v>
                </c:pt>
                <c:pt idx="9">
                  <c:v>1.4055139330962264E-2</c:v>
                </c:pt>
                <c:pt idx="10">
                  <c:v>1.4153267184239236E-2</c:v>
                </c:pt>
                <c:pt idx="11">
                  <c:v>1.4097753593051118E-2</c:v>
                </c:pt>
                <c:pt idx="12">
                  <c:v>1.4178414251252771E-2</c:v>
                </c:pt>
                <c:pt idx="13">
                  <c:v>1.4069239894364319E-2</c:v>
                </c:pt>
                <c:pt idx="14">
                  <c:v>1.4146391680968901E-2</c:v>
                </c:pt>
                <c:pt idx="15">
                  <c:v>1.4185643933821752E-2</c:v>
                </c:pt>
                <c:pt idx="16">
                  <c:v>1.4324125875994289E-2</c:v>
                </c:pt>
                <c:pt idx="17">
                  <c:v>1.4728209029030407E-2</c:v>
                </c:pt>
              </c:numCache>
            </c:numRef>
          </c:val>
        </c:ser>
        <c:ser>
          <c:idx val="1"/>
          <c:order val="1"/>
          <c:tx>
            <c:strRef>
              <c:f>'6.2 pes exportacions'!$A$25</c:f>
              <c:strCache>
                <c:ptCount val="1"/>
                <c:pt idx="0">
                  <c:v>Catalonia over World total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8222222222222215E-2"/>
                  <c:y val="-2.0578703703703752E-2"/>
                </c:manualLayout>
              </c:layout>
              <c:showVal val="1"/>
            </c:dLbl>
            <c:dLbl>
              <c:idx val="17"/>
              <c:layout>
                <c:manualLayout>
                  <c:x val="0"/>
                  <c:y val="-2.3518518518518518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</c:dLbls>
          <c:cat>
            <c:numRef>
              <c:f>'6.2 pes exportacions'!$B$23:$S$23</c:f>
              <c:numCache>
                <c:formatCode>Standaard</c:formatCod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numCache>
            </c:numRef>
          </c:cat>
          <c:val>
            <c:numRef>
              <c:f>'6.2 pes exportacions'!$B$25:$S$25</c:f>
              <c:numCache>
                <c:formatCode>0.00%</c:formatCode>
                <c:ptCount val="18"/>
                <c:pt idx="0">
                  <c:v>4.5526344628373369E-3</c:v>
                </c:pt>
                <c:pt idx="1">
                  <c:v>4.8716878842550463E-3</c:v>
                </c:pt>
                <c:pt idx="2">
                  <c:v>5.0020257379660166E-3</c:v>
                </c:pt>
                <c:pt idx="3">
                  <c:v>5.486615692747868E-3</c:v>
                </c:pt>
                <c:pt idx="4">
                  <c:v>5.1652249821250024E-3</c:v>
                </c:pt>
                <c:pt idx="5">
                  <c:v>4.8000962939869904E-3</c:v>
                </c:pt>
                <c:pt idx="6">
                  <c:v>5.2659403476802841E-3</c:v>
                </c:pt>
                <c:pt idx="7">
                  <c:v>5.3712442202365285E-3</c:v>
                </c:pt>
                <c:pt idx="8">
                  <c:v>5.5568458975670245E-3</c:v>
                </c:pt>
                <c:pt idx="9">
                  <c:v>5.2789467311391723E-3</c:v>
                </c:pt>
                <c:pt idx="10">
                  <c:v>5.0173263962208893E-3</c:v>
                </c:pt>
                <c:pt idx="11">
                  <c:v>4.845399486752334E-3</c:v>
                </c:pt>
                <c:pt idx="12">
                  <c:v>4.8590258719007628E-3</c:v>
                </c:pt>
                <c:pt idx="13">
                  <c:v>4.5998967165624014E-3</c:v>
                </c:pt>
                <c:pt idx="14">
                  <c:v>4.6104392890007973E-3</c:v>
                </c:pt>
                <c:pt idx="15">
                  <c:v>4.2381258792593369E-3</c:v>
                </c:pt>
                <c:pt idx="16">
                  <c:v>4.1822344362670155E-3</c:v>
                </c:pt>
                <c:pt idx="17">
                  <c:v>4.0874082195421074E-3</c:v>
                </c:pt>
              </c:numCache>
            </c:numRef>
          </c:val>
        </c:ser>
        <c:ser>
          <c:idx val="2"/>
          <c:order val="2"/>
          <c:tx>
            <c:strRef>
              <c:f>'6.2 pes exportacions'!$A$26</c:f>
              <c:strCache>
                <c:ptCount val="1"/>
                <c:pt idx="0">
                  <c:v>Spain over EU15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901344951139212E-2"/>
                  <c:y val="-3.790714883825269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showVal val="1"/>
            </c:dLbl>
            <c:dLbl>
              <c:idx val="17"/>
              <c:layout>
                <c:manualLayout>
                  <c:x val="-1.7589026441847961E-3"/>
                  <c:y val="-2.041154168213605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showVal val="1"/>
            </c:dLbl>
            <c:delete val="1"/>
          </c:dLbls>
          <c:cat>
            <c:numRef>
              <c:f>'6.2 pes exportacions'!$B$23:$S$23</c:f>
              <c:numCache>
                <c:formatCode>Standaard</c:formatCod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numCache>
            </c:numRef>
          </c:cat>
          <c:val>
            <c:numRef>
              <c:f>'6.2 pes exportacions'!$B$26:$S$26</c:f>
              <c:numCache>
                <c:formatCode>0.00%</c:formatCode>
                <c:ptCount val="18"/>
                <c:pt idx="0">
                  <c:v>4.695828612261687E-2</c:v>
                </c:pt>
                <c:pt idx="1">
                  <c:v>4.9766996364567891E-2</c:v>
                </c:pt>
                <c:pt idx="2">
                  <c:v>4.706271416346864E-2</c:v>
                </c:pt>
                <c:pt idx="3">
                  <c:v>5.0131168828014515E-2</c:v>
                </c:pt>
                <c:pt idx="4">
                  <c:v>4.667391746217419E-2</c:v>
                </c:pt>
                <c:pt idx="5">
                  <c:v>4.9757389974229786E-2</c:v>
                </c:pt>
                <c:pt idx="6">
                  <c:v>5.0292295499396289E-2</c:v>
                </c:pt>
                <c:pt idx="7">
                  <c:v>5.097504001960701E-2</c:v>
                </c:pt>
                <c:pt idx="8">
                  <c:v>5.3356950608903123E-2</c:v>
                </c:pt>
                <c:pt idx="9">
                  <c:v>5.2742356916878827E-2</c:v>
                </c:pt>
                <c:pt idx="10">
                  <c:v>5.1740005745347158E-2</c:v>
                </c:pt>
                <c:pt idx="11">
                  <c:v>5.1283498963878772E-2</c:v>
                </c:pt>
                <c:pt idx="12">
                  <c:v>5.2729471964718652E-2</c:v>
                </c:pt>
                <c:pt idx="13">
                  <c:v>5.3297897276253073E-2</c:v>
                </c:pt>
                <c:pt idx="14">
                  <c:v>5.5603834281293778E-2</c:v>
                </c:pt>
                <c:pt idx="15">
                  <c:v>5.569855860757033E-2</c:v>
                </c:pt>
                <c:pt idx="16">
                  <c:v>5.7401738064805898E-2</c:v>
                </c:pt>
                <c:pt idx="17">
                  <c:v>5.7463817341653636E-2</c:v>
                </c:pt>
              </c:numCache>
            </c:numRef>
          </c:val>
        </c:ser>
        <c:ser>
          <c:idx val="3"/>
          <c:order val="3"/>
          <c:tx>
            <c:strRef>
              <c:f>'6.2 pes exportacions'!$A$27</c:f>
              <c:strCache>
                <c:ptCount val="1"/>
                <c:pt idx="0">
                  <c:v>Spain over World total</c:v>
                </c:pt>
              </c:strCache>
            </c:strRef>
          </c:tx>
          <c:spPr>
            <a:ln>
              <a:solidFill>
                <a:schemeClr val="accent1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3513888888888878E-2"/>
                  <c:y val="-2.6458333333333341E-2"/>
                </c:manualLayout>
              </c:layout>
              <c:showVal val="1"/>
            </c:dLbl>
            <c:dLbl>
              <c:idx val="17"/>
              <c:layout>
                <c:manualLayout>
                  <c:x val="0"/>
                  <c:y val="-1.7638888888888891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</c:dLbls>
          <c:cat>
            <c:numRef>
              <c:f>'6.2 pes exportacions'!$B$23:$S$23</c:f>
              <c:numCache>
                <c:formatCode>Standaard</c:formatCod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numCache>
            </c:numRef>
          </c:cat>
          <c:val>
            <c:numRef>
              <c:f>'6.2 pes exportacions'!$B$27:$S$27</c:f>
              <c:numCache>
                <c:formatCode>0.00%</c:formatCode>
                <c:ptCount val="18"/>
                <c:pt idx="0">
                  <c:v>1.8948295894655312E-2</c:v>
                </c:pt>
                <c:pt idx="1">
                  <c:v>1.9848787710531193E-2</c:v>
                </c:pt>
                <c:pt idx="2">
                  <c:v>1.8021105347880536E-2</c:v>
                </c:pt>
                <c:pt idx="3">
                  <c:v>2.0355026358843838E-2</c:v>
                </c:pt>
                <c:pt idx="4">
                  <c:v>1.8283088235294124E-2</c:v>
                </c:pt>
                <c:pt idx="5">
                  <c:v>1.7851765799256514E-2</c:v>
                </c:pt>
                <c:pt idx="6">
                  <c:v>1.8837397061198125E-2</c:v>
                </c:pt>
                <c:pt idx="7">
                  <c:v>1.9354327071142593E-2</c:v>
                </c:pt>
                <c:pt idx="8">
                  <c:v>2.0580862000790831E-2</c:v>
                </c:pt>
                <c:pt idx="9">
                  <c:v>1.9809415337889148E-2</c:v>
                </c:pt>
                <c:pt idx="10">
                  <c:v>1.834180710273256E-2</c:v>
                </c:pt>
                <c:pt idx="11">
                  <c:v>1.7626144329896908E-2</c:v>
                </c:pt>
                <c:pt idx="12">
                  <c:v>1.8070699864450309E-2</c:v>
                </c:pt>
                <c:pt idx="13">
                  <c:v>1.7425591184845862E-2</c:v>
                </c:pt>
                <c:pt idx="14">
                  <c:v>1.812180151454764E-2</c:v>
                </c:pt>
                <c:pt idx="15">
                  <c:v>1.6640591274772718E-2</c:v>
                </c:pt>
                <c:pt idx="16">
                  <c:v>1.6759663222349789E-2</c:v>
                </c:pt>
                <c:pt idx="17">
                  <c:v>1.594749768051084E-2</c:v>
                </c:pt>
              </c:numCache>
            </c:numRef>
          </c:val>
        </c:ser>
        <c:dLbls/>
        <c:marker val="1"/>
        <c:axId val="85120512"/>
        <c:axId val="85122048"/>
      </c:lineChart>
      <c:catAx>
        <c:axId val="85120512"/>
        <c:scaling>
          <c:orientation val="minMax"/>
        </c:scaling>
        <c:axPos val="b"/>
        <c:numFmt formatCode="Standaard" sourceLinked="1"/>
        <c:tickLblPos val="nextTo"/>
        <c:crossAx val="85122048"/>
        <c:crosses val="autoZero"/>
        <c:auto val="1"/>
        <c:lblAlgn val="ctr"/>
        <c:lblOffset val="100"/>
      </c:catAx>
      <c:valAx>
        <c:axId val="85122048"/>
        <c:scaling>
          <c:orientation val="minMax"/>
        </c:scaling>
        <c:axPos val="l"/>
        <c:majorGridlines/>
        <c:numFmt formatCode="0%" sourceLinked="0"/>
        <c:tickLblPos val="nextTo"/>
        <c:crossAx val="85120512"/>
        <c:crosses val="autoZero"/>
        <c:crossBetween val="between"/>
      </c:valAx>
    </c:plotArea>
    <c:legend>
      <c:legendPos val="b"/>
    </c:legend>
    <c:plotVisOnly val="1"/>
    <c:dispBlanksAs val="gap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Gràfics!$A$302</c:f>
              <c:strCache>
                <c:ptCount val="1"/>
                <c:pt idx="0">
                  <c:v>Barcelona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1.1111111111111124E-2"/>
                  <c:y val="-4.1666666666666692E-2"/>
                </c:manualLayout>
              </c:layout>
              <c:showVal val="1"/>
            </c:dLbl>
            <c:dLbl>
              <c:idx val="1"/>
              <c:layout>
                <c:manualLayout>
                  <c:x val="-3.888888888888889E-2"/>
                  <c:y val="-5.0925925925925923E-2"/>
                </c:manualLayout>
              </c:layout>
              <c:showVal val="1"/>
            </c:dLbl>
            <c:dLbl>
              <c:idx val="2"/>
              <c:layout>
                <c:manualLayout>
                  <c:x val="-4.4444444444444432E-2"/>
                  <c:y val="-5.0925925925925923E-2"/>
                </c:manualLayout>
              </c:layout>
              <c:showVal val="1"/>
            </c:dLbl>
            <c:dLbl>
              <c:idx val="3"/>
              <c:layout>
                <c:manualLayout>
                  <c:x val="-0.05"/>
                  <c:y val="-5.0925925925925923E-2"/>
                </c:manualLayout>
              </c:layout>
              <c:showVal val="1"/>
            </c:dLbl>
            <c:dLbl>
              <c:idx val="4"/>
              <c:layout>
                <c:manualLayout>
                  <c:x val="-4.4444444444444495E-2"/>
                  <c:y val="-5.555555555555549E-2"/>
                </c:manualLayout>
              </c:layout>
              <c:showVal val="1"/>
            </c:dLbl>
            <c:dLbl>
              <c:idx val="5"/>
              <c:layout>
                <c:manualLayout>
                  <c:x val="-5.00000000000001E-2"/>
                  <c:y val="-5.555555555555549E-2"/>
                </c:manualLayout>
              </c:layout>
              <c:showVal val="1"/>
            </c:dLbl>
            <c:showVal val="1"/>
          </c:dLbls>
          <c:cat>
            <c:numRef>
              <c:f>Gràfics!$B$301:$G$301</c:f>
              <c:numCache>
                <c:formatCode>Standaard</c:formatCode>
                <c:ptCount val="6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2006</c:v>
                </c:pt>
                <c:pt idx="5">
                  <c:v>2011</c:v>
                </c:pt>
              </c:numCache>
            </c:numRef>
          </c:cat>
          <c:val>
            <c:numRef>
              <c:f>Gràfics!$B$302:$G$302</c:f>
              <c:numCache>
                <c:formatCode>0.000</c:formatCode>
                <c:ptCount val="6"/>
                <c:pt idx="0">
                  <c:v>0.39792000000000011</c:v>
                </c:pt>
                <c:pt idx="1">
                  <c:v>0.35944000000000004</c:v>
                </c:pt>
                <c:pt idx="2">
                  <c:v>0.33877000000000007</c:v>
                </c:pt>
                <c:pt idx="3">
                  <c:v>0.32231000000000015</c:v>
                </c:pt>
                <c:pt idx="4">
                  <c:v>0.30832000000000009</c:v>
                </c:pt>
                <c:pt idx="5">
                  <c:v>0.34600000000000003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Gràfics!$A$303</c:f>
              <c:strCache>
                <c:ptCount val="1"/>
                <c:pt idx="0">
                  <c:v>Rest of BMA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  <a:round/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8333333333333424E-2"/>
                  <c:y val="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-0.05"/>
                  <c:y val="5.555555555555549E-2"/>
                </c:manualLayout>
              </c:layout>
              <c:showVal val="1"/>
            </c:dLbl>
            <c:dLbl>
              <c:idx val="2"/>
              <c:layout>
                <c:manualLayout>
                  <c:x val="-5.0000000000000093E-2"/>
                  <c:y val="5.0925925925925992E-2"/>
                </c:manualLayout>
              </c:layout>
              <c:showVal val="1"/>
            </c:dLbl>
            <c:dLbl>
              <c:idx val="3"/>
              <c:layout>
                <c:manualLayout>
                  <c:x val="-0.05"/>
                  <c:y val="5.5555191017789454E-2"/>
                </c:manualLayout>
              </c:layout>
              <c:showVal val="1"/>
            </c:dLbl>
            <c:dLbl>
              <c:idx val="4"/>
              <c:layout>
                <c:manualLayout>
                  <c:x val="-4.4444444444444495E-2"/>
                  <c:y val="5.555555555555549E-2"/>
                </c:manualLayout>
              </c:layout>
              <c:showVal val="1"/>
            </c:dLbl>
            <c:dLbl>
              <c:idx val="5"/>
              <c:layout>
                <c:manualLayout>
                  <c:x val="-5.2777996500437498E-2"/>
                  <c:y val="5.0925925925925923E-2"/>
                </c:manualLayout>
              </c:layout>
              <c:showVal val="1"/>
            </c:dLbl>
            <c:showVal val="1"/>
          </c:dLbls>
          <c:cat>
            <c:numRef>
              <c:f>Gràfics!$B$301:$G$301</c:f>
              <c:numCache>
                <c:formatCode>Standaard</c:formatCode>
                <c:ptCount val="6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2006</c:v>
                </c:pt>
                <c:pt idx="5">
                  <c:v>2011</c:v>
                </c:pt>
              </c:numCache>
            </c:numRef>
          </c:cat>
          <c:val>
            <c:numRef>
              <c:f>Gràfics!$B$303:$G$303</c:f>
              <c:numCache>
                <c:formatCode>0.000</c:formatCode>
                <c:ptCount val="6"/>
                <c:pt idx="0">
                  <c:v>0.37279000000000001</c:v>
                </c:pt>
                <c:pt idx="1">
                  <c:v>0.30374000000000001</c:v>
                </c:pt>
                <c:pt idx="2">
                  <c:v>0.29139000000000009</c:v>
                </c:pt>
                <c:pt idx="3">
                  <c:v>0.28875000000000001</c:v>
                </c:pt>
                <c:pt idx="4">
                  <c:v>0.26363000000000003</c:v>
                </c:pt>
                <c:pt idx="5">
                  <c:v>0.3010000000000001</c:v>
                </c:pt>
              </c:numCache>
            </c:numRef>
          </c:val>
          <c:smooth val="1"/>
        </c:ser>
        <c:dLbls/>
        <c:marker val="1"/>
        <c:axId val="85153664"/>
        <c:axId val="85155200"/>
      </c:lineChart>
      <c:catAx>
        <c:axId val="85153664"/>
        <c:scaling>
          <c:orientation val="minMax"/>
        </c:scaling>
        <c:axPos val="b"/>
        <c:numFmt formatCode="Standaard" sourceLinked="1"/>
        <c:tickLblPos val="nextTo"/>
        <c:crossAx val="85155200"/>
        <c:crosses val="autoZero"/>
        <c:auto val="1"/>
        <c:lblAlgn val="ctr"/>
        <c:lblOffset val="100"/>
      </c:catAx>
      <c:valAx>
        <c:axId val="85155200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.00" sourceLinked="0"/>
        <c:tickLblPos val="nextTo"/>
        <c:crossAx val="85153664"/>
        <c:crosses val="autoZero"/>
        <c:crossBetween val="between"/>
      </c:valAx>
    </c:plotArea>
    <c:legend>
      <c:legendPos val="b"/>
    </c:legend>
    <c:plotVisOnly val="1"/>
    <c:dispBlanksAs val="gap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Gràfics!$A$328</c:f>
              <c:strCache>
                <c:ptCount val="1"/>
                <c:pt idx="0">
                  <c:v>Barcelona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1.1111111111111124E-2"/>
                  <c:y val="-4.1666666666666692E-2"/>
                </c:manualLayout>
              </c:layout>
              <c:showVal val="1"/>
            </c:dLbl>
            <c:dLbl>
              <c:idx val="1"/>
              <c:layout>
                <c:manualLayout>
                  <c:x val="-3.888888888888889E-2"/>
                  <c:y val="-5.0925925925925923E-2"/>
                </c:manualLayout>
              </c:layout>
              <c:showVal val="1"/>
            </c:dLbl>
            <c:dLbl>
              <c:idx val="2"/>
              <c:layout>
                <c:manualLayout>
                  <c:x val="-4.4444444444444432E-2"/>
                  <c:y val="-5.0925925925925923E-2"/>
                </c:manualLayout>
              </c:layout>
              <c:showVal val="1"/>
            </c:dLbl>
            <c:dLbl>
              <c:idx val="3"/>
              <c:layout>
                <c:manualLayout>
                  <c:x val="-0.05"/>
                  <c:y val="-5.0925925925925923E-2"/>
                </c:manualLayout>
              </c:layout>
              <c:showVal val="1"/>
            </c:dLbl>
            <c:dLbl>
              <c:idx val="4"/>
              <c:layout>
                <c:manualLayout>
                  <c:x val="-4.4444444444444495E-2"/>
                  <c:y val="-5.555555555555549E-2"/>
                </c:manualLayout>
              </c:layout>
              <c:showVal val="1"/>
            </c:dLbl>
            <c:dLbl>
              <c:idx val="5"/>
              <c:layout>
                <c:manualLayout>
                  <c:x val="-5.00000000000001E-2"/>
                  <c:y val="-5.555555555555549E-2"/>
                </c:manualLayout>
              </c:layout>
              <c:showVal val="1"/>
            </c:dLbl>
            <c:showVal val="1"/>
          </c:dLbls>
          <c:cat>
            <c:numRef>
              <c:f>Gràfics!$B$327:$G$327</c:f>
              <c:numCache>
                <c:formatCode>Standaard</c:formatCode>
                <c:ptCount val="6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2006</c:v>
                </c:pt>
                <c:pt idx="5">
                  <c:v>2011</c:v>
                </c:pt>
              </c:numCache>
            </c:numRef>
          </c:cat>
          <c:val>
            <c:numRef>
              <c:f>Gràfics!$B$328:$G$328</c:f>
              <c:numCache>
                <c:formatCode>0.00</c:formatCode>
                <c:ptCount val="6"/>
                <c:pt idx="0">
                  <c:v>7.76</c:v>
                </c:pt>
                <c:pt idx="1">
                  <c:v>4.79</c:v>
                </c:pt>
                <c:pt idx="2">
                  <c:v>4.18</c:v>
                </c:pt>
                <c:pt idx="3">
                  <c:v>5.14</c:v>
                </c:pt>
                <c:pt idx="4">
                  <c:v>4.83</c:v>
                </c:pt>
                <c:pt idx="5">
                  <c:v>6.1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Gràfics!$A$329</c:f>
              <c:strCache>
                <c:ptCount val="1"/>
                <c:pt idx="0">
                  <c:v>Rest of BMA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  <a:round/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8333333333333424E-2"/>
                  <c:y val="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-0.05"/>
                  <c:y val="5.555555555555549E-2"/>
                </c:manualLayout>
              </c:layout>
              <c:showVal val="1"/>
            </c:dLbl>
            <c:dLbl>
              <c:idx val="2"/>
              <c:layout>
                <c:manualLayout>
                  <c:x val="-5.0000000000000093E-2"/>
                  <c:y val="5.0925925925925992E-2"/>
                </c:manualLayout>
              </c:layout>
              <c:showVal val="1"/>
            </c:dLbl>
            <c:dLbl>
              <c:idx val="3"/>
              <c:layout>
                <c:manualLayout>
                  <c:x val="-0.05"/>
                  <c:y val="5.5555191017789454E-2"/>
                </c:manualLayout>
              </c:layout>
              <c:showVal val="1"/>
            </c:dLbl>
            <c:dLbl>
              <c:idx val="4"/>
              <c:layout>
                <c:manualLayout>
                  <c:x val="-4.4444444444444495E-2"/>
                  <c:y val="5.555555555555549E-2"/>
                </c:manualLayout>
              </c:layout>
              <c:showVal val="1"/>
            </c:dLbl>
            <c:dLbl>
              <c:idx val="5"/>
              <c:layout>
                <c:manualLayout>
                  <c:x val="-5.2777996500437498E-2"/>
                  <c:y val="5.0925925925925923E-2"/>
                </c:manualLayout>
              </c:layout>
              <c:showVal val="1"/>
            </c:dLbl>
            <c:showVal val="1"/>
          </c:dLbls>
          <c:cat>
            <c:numRef>
              <c:f>Gràfics!$B$327:$G$327</c:f>
              <c:numCache>
                <c:formatCode>Standaard</c:formatCode>
                <c:ptCount val="6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2006</c:v>
                </c:pt>
                <c:pt idx="5">
                  <c:v>2011</c:v>
                </c:pt>
              </c:numCache>
            </c:numRef>
          </c:cat>
          <c:val>
            <c:numRef>
              <c:f>Gràfics!$B$329:$G$329</c:f>
              <c:numCache>
                <c:formatCode>0.00</c:formatCode>
                <c:ptCount val="6"/>
                <c:pt idx="0">
                  <c:v>6.91</c:v>
                </c:pt>
                <c:pt idx="1">
                  <c:v>4.0999999999999996</c:v>
                </c:pt>
                <c:pt idx="2">
                  <c:v>3.79</c:v>
                </c:pt>
                <c:pt idx="3">
                  <c:v>3.7</c:v>
                </c:pt>
                <c:pt idx="4">
                  <c:v>3.71</c:v>
                </c:pt>
                <c:pt idx="5">
                  <c:v>5.1499999999999995</c:v>
                </c:pt>
              </c:numCache>
            </c:numRef>
          </c:val>
          <c:smooth val="1"/>
        </c:ser>
        <c:dLbls/>
        <c:marker val="1"/>
        <c:axId val="84732160"/>
        <c:axId val="85291008"/>
      </c:lineChart>
      <c:catAx>
        <c:axId val="84732160"/>
        <c:scaling>
          <c:orientation val="minMax"/>
        </c:scaling>
        <c:axPos val="b"/>
        <c:numFmt formatCode="Standaard" sourceLinked="1"/>
        <c:tickLblPos val="nextTo"/>
        <c:crossAx val="85291008"/>
        <c:crosses val="autoZero"/>
        <c:auto val="1"/>
        <c:lblAlgn val="ctr"/>
        <c:lblOffset val="100"/>
      </c:catAx>
      <c:valAx>
        <c:axId val="85291008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" sourceLinked="0"/>
        <c:tickLblPos val="nextTo"/>
        <c:crossAx val="84732160"/>
        <c:crosses val="autoZero"/>
        <c:crossBetween val="between"/>
      </c:valAx>
    </c:plotArea>
    <c:legend>
      <c:legendPos val="b"/>
    </c:legend>
    <c:plotVisOnly val="1"/>
    <c:dispBlanksAs val="gap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Gràfics!$A$355</c:f>
              <c:strCache>
                <c:ptCount val="1"/>
                <c:pt idx="0">
                  <c:v>Barcelona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1.1111111111111124E-2"/>
                  <c:y val="-4.1666666666666692E-2"/>
                </c:manualLayout>
              </c:layout>
              <c:showVal val="1"/>
            </c:dLbl>
            <c:dLbl>
              <c:idx val="1"/>
              <c:layout>
                <c:manualLayout>
                  <c:x val="-3.888888888888889E-2"/>
                  <c:y val="-5.0925925925925923E-2"/>
                </c:manualLayout>
              </c:layout>
              <c:showVal val="1"/>
            </c:dLbl>
            <c:dLbl>
              <c:idx val="2"/>
              <c:layout>
                <c:manualLayout>
                  <c:x val="-4.4444444444444432E-2"/>
                  <c:y val="-5.0925925925925923E-2"/>
                </c:manualLayout>
              </c:layout>
              <c:showVal val="1"/>
            </c:dLbl>
            <c:dLbl>
              <c:idx val="3"/>
              <c:layout>
                <c:manualLayout>
                  <c:x val="-0.05"/>
                  <c:y val="-5.0925925925925923E-2"/>
                </c:manualLayout>
              </c:layout>
              <c:showVal val="1"/>
            </c:dLbl>
            <c:dLbl>
              <c:idx val="4"/>
              <c:layout>
                <c:manualLayout>
                  <c:x val="-4.4444444444444495E-2"/>
                  <c:y val="-5.555555555555549E-2"/>
                </c:manualLayout>
              </c:layout>
              <c:showVal val="1"/>
            </c:dLbl>
            <c:dLbl>
              <c:idx val="5"/>
              <c:layout>
                <c:manualLayout>
                  <c:x val="-5.00000000000001E-2"/>
                  <c:y val="-5.555555555555549E-2"/>
                </c:manualLayout>
              </c:layout>
              <c:showVal val="1"/>
            </c:dLbl>
            <c:showVal val="1"/>
          </c:dLbls>
          <c:cat>
            <c:numRef>
              <c:f>Gràfics!$B$354:$G$354</c:f>
              <c:numCache>
                <c:formatCode>Standaard</c:formatCode>
                <c:ptCount val="6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2006</c:v>
                </c:pt>
                <c:pt idx="5">
                  <c:v>2011</c:v>
                </c:pt>
              </c:numCache>
            </c:numRef>
          </c:cat>
          <c:val>
            <c:numRef>
              <c:f>Gràfics!$B$355:$G$355</c:f>
              <c:numCache>
                <c:formatCode>0.00</c:formatCode>
                <c:ptCount val="6"/>
                <c:pt idx="0">
                  <c:v>14.55</c:v>
                </c:pt>
                <c:pt idx="1">
                  <c:v>7.8199999999999994</c:v>
                </c:pt>
                <c:pt idx="2">
                  <c:v>7.04</c:v>
                </c:pt>
                <c:pt idx="3">
                  <c:v>6.6499999999999995</c:v>
                </c:pt>
                <c:pt idx="4">
                  <c:v>7.1099999999999994</c:v>
                </c:pt>
                <c:pt idx="5">
                  <c:v>11.38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Gràfics!$A$356</c:f>
              <c:strCache>
                <c:ptCount val="1"/>
                <c:pt idx="0">
                  <c:v>Rest of BMA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  <a:round/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8333333333333424E-2"/>
                  <c:y val="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-0.05"/>
                  <c:y val="5.555555555555549E-2"/>
                </c:manualLayout>
              </c:layout>
              <c:showVal val="1"/>
            </c:dLbl>
            <c:dLbl>
              <c:idx val="2"/>
              <c:layout>
                <c:manualLayout>
                  <c:x val="-5.0000000000000093E-2"/>
                  <c:y val="5.0925925925925992E-2"/>
                </c:manualLayout>
              </c:layout>
              <c:showVal val="1"/>
            </c:dLbl>
            <c:dLbl>
              <c:idx val="3"/>
              <c:layout>
                <c:manualLayout>
                  <c:x val="-0.05"/>
                  <c:y val="5.5555191017789454E-2"/>
                </c:manualLayout>
              </c:layout>
              <c:showVal val="1"/>
            </c:dLbl>
            <c:dLbl>
              <c:idx val="4"/>
              <c:layout>
                <c:manualLayout>
                  <c:x val="-4.4444444444444495E-2"/>
                  <c:y val="5.555555555555549E-2"/>
                </c:manualLayout>
              </c:layout>
              <c:showVal val="1"/>
            </c:dLbl>
            <c:dLbl>
              <c:idx val="5"/>
              <c:layout>
                <c:manualLayout>
                  <c:x val="-5.2777996500437498E-2"/>
                  <c:y val="5.0925925925925923E-2"/>
                </c:manualLayout>
              </c:layout>
              <c:showVal val="1"/>
            </c:dLbl>
            <c:showVal val="1"/>
          </c:dLbls>
          <c:cat>
            <c:numRef>
              <c:f>Gràfics!$B$354:$G$354</c:f>
              <c:numCache>
                <c:formatCode>Standaard</c:formatCode>
                <c:ptCount val="6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2006</c:v>
                </c:pt>
                <c:pt idx="5">
                  <c:v>2011</c:v>
                </c:pt>
              </c:numCache>
            </c:numRef>
          </c:cat>
          <c:val>
            <c:numRef>
              <c:f>Gràfics!$B$356:$G$356</c:f>
              <c:numCache>
                <c:formatCode>0.00</c:formatCode>
                <c:ptCount val="6"/>
                <c:pt idx="0">
                  <c:v>13.239999999999998</c:v>
                </c:pt>
                <c:pt idx="1">
                  <c:v>6.6499999999999995</c:v>
                </c:pt>
                <c:pt idx="2">
                  <c:v>3.7600000000000002</c:v>
                </c:pt>
                <c:pt idx="3">
                  <c:v>4.8099999999999996</c:v>
                </c:pt>
                <c:pt idx="4">
                  <c:v>5.01</c:v>
                </c:pt>
                <c:pt idx="5">
                  <c:v>9.15</c:v>
                </c:pt>
              </c:numCache>
            </c:numRef>
          </c:val>
          <c:smooth val="1"/>
        </c:ser>
        <c:dLbls/>
        <c:marker val="1"/>
        <c:axId val="85330560"/>
        <c:axId val="85336448"/>
      </c:lineChart>
      <c:catAx>
        <c:axId val="85330560"/>
        <c:scaling>
          <c:orientation val="minMax"/>
        </c:scaling>
        <c:axPos val="b"/>
        <c:numFmt formatCode="Standaard" sourceLinked="1"/>
        <c:tickLblPos val="nextTo"/>
        <c:crossAx val="85336448"/>
        <c:crosses val="autoZero"/>
        <c:auto val="1"/>
        <c:lblAlgn val="ctr"/>
        <c:lblOffset val="100"/>
      </c:catAx>
      <c:valAx>
        <c:axId val="85336448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" sourceLinked="0"/>
        <c:tickLblPos val="nextTo"/>
        <c:crossAx val="85330560"/>
        <c:crosses val="autoZero"/>
        <c:crossBetween val="between"/>
      </c:valAx>
    </c:plotArea>
    <c:legend>
      <c:legendPos val="b"/>
    </c:legend>
    <c:plotVisOnly val="1"/>
    <c:dispBlanksAs val="gap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percentStacked"/>
        <c:ser>
          <c:idx val="0"/>
          <c:order val="0"/>
          <c:tx>
            <c:strRef>
              <c:f>Gràfics!$C$6</c:f>
              <c:strCache>
                <c:ptCount val="1"/>
                <c:pt idx="0">
                  <c:v>One person without core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showVal val="1"/>
          </c:dLbls>
          <c:cat>
            <c:numRef>
              <c:f>Gràfics!$D$5:$I$5</c:f>
              <c:numCache>
                <c:formatCode>0</c:formatCode>
                <c:ptCount val="6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2006</c:v>
                </c:pt>
                <c:pt idx="5">
                  <c:v>2011</c:v>
                </c:pt>
              </c:numCache>
            </c:numRef>
          </c:cat>
          <c:val>
            <c:numRef>
              <c:f>Gràfics!$D$6:$I$6</c:f>
              <c:numCache>
                <c:formatCode>#,##0.0</c:formatCode>
                <c:ptCount val="6"/>
                <c:pt idx="0">
                  <c:v>5.1980228254539416</c:v>
                </c:pt>
                <c:pt idx="1">
                  <c:v>7.3175319028382049</c:v>
                </c:pt>
                <c:pt idx="2">
                  <c:v>5.926786423687969</c:v>
                </c:pt>
                <c:pt idx="3">
                  <c:v>7.7021266251274607</c:v>
                </c:pt>
                <c:pt idx="4">
                  <c:v>8.3312319305306328</c:v>
                </c:pt>
                <c:pt idx="5">
                  <c:v>8.2537238142425196</c:v>
                </c:pt>
              </c:numCache>
            </c:numRef>
          </c:val>
        </c:ser>
        <c:ser>
          <c:idx val="1"/>
          <c:order val="1"/>
          <c:tx>
            <c:strRef>
              <c:f>Gràfics!$C$7</c:f>
              <c:strCache>
                <c:ptCount val="1"/>
                <c:pt idx="0">
                  <c:v>Two or more people with core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showVal val="1"/>
          </c:dLbls>
          <c:cat>
            <c:numRef>
              <c:f>Gràfics!$D$5:$I$5</c:f>
              <c:numCache>
                <c:formatCode>0</c:formatCode>
                <c:ptCount val="6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2006</c:v>
                </c:pt>
                <c:pt idx="5">
                  <c:v>2011</c:v>
                </c:pt>
              </c:numCache>
            </c:numRef>
          </c:cat>
          <c:val>
            <c:numRef>
              <c:f>Gràfics!$D$7:$I$7</c:f>
              <c:numCache>
                <c:formatCode>#,##0.0</c:formatCode>
                <c:ptCount val="6"/>
                <c:pt idx="0">
                  <c:v>3.0687735898990609</c:v>
                </c:pt>
                <c:pt idx="1">
                  <c:v>2.5006326271997654</c:v>
                </c:pt>
                <c:pt idx="2">
                  <c:v>2.3995023355178899</c:v>
                </c:pt>
                <c:pt idx="3">
                  <c:v>3.0396465620073911</c:v>
                </c:pt>
                <c:pt idx="4">
                  <c:v>4.563005285177427</c:v>
                </c:pt>
                <c:pt idx="5">
                  <c:v>5.8113894957645345</c:v>
                </c:pt>
              </c:numCache>
            </c:numRef>
          </c:val>
        </c:ser>
        <c:ser>
          <c:idx val="2"/>
          <c:order val="2"/>
          <c:tx>
            <c:strRef>
              <c:f>Gràfics!$C$8</c:f>
              <c:strCache>
                <c:ptCount val="1"/>
                <c:pt idx="0">
                  <c:v>Childless couple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showVal val="1"/>
          </c:dLbls>
          <c:cat>
            <c:numRef>
              <c:f>Gràfics!$D$5:$I$5</c:f>
              <c:numCache>
                <c:formatCode>0</c:formatCode>
                <c:ptCount val="6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2006</c:v>
                </c:pt>
                <c:pt idx="5">
                  <c:v>2011</c:v>
                </c:pt>
              </c:numCache>
            </c:numRef>
          </c:cat>
          <c:val>
            <c:numRef>
              <c:f>Gràfics!$D$8:$I$8</c:f>
              <c:numCache>
                <c:formatCode>#,##0.0</c:formatCode>
                <c:ptCount val="6"/>
                <c:pt idx="0">
                  <c:v>15.228437763382013</c:v>
                </c:pt>
                <c:pt idx="1">
                  <c:v>18.780557462700973</c:v>
                </c:pt>
                <c:pt idx="2">
                  <c:v>16.18909782459594</c:v>
                </c:pt>
                <c:pt idx="3">
                  <c:v>20.137959509156214</c:v>
                </c:pt>
                <c:pt idx="4">
                  <c:v>24.984243091180364</c:v>
                </c:pt>
                <c:pt idx="5">
                  <c:v>30.196976981517555</c:v>
                </c:pt>
              </c:numCache>
            </c:numRef>
          </c:val>
        </c:ser>
        <c:ser>
          <c:idx val="3"/>
          <c:order val="3"/>
          <c:tx>
            <c:strRef>
              <c:f>Gràfics!$C$9</c:f>
              <c:strCache>
                <c:ptCount val="1"/>
                <c:pt idx="0">
                  <c:v>Couple with children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dLbls>
            <c:showVal val="1"/>
          </c:dLbls>
          <c:cat>
            <c:numRef>
              <c:f>Gràfics!$D$5:$I$5</c:f>
              <c:numCache>
                <c:formatCode>0</c:formatCode>
                <c:ptCount val="6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2006</c:v>
                </c:pt>
                <c:pt idx="5">
                  <c:v>2011</c:v>
                </c:pt>
              </c:numCache>
            </c:numRef>
          </c:cat>
          <c:val>
            <c:numRef>
              <c:f>Gràfics!$D$9:$I$9</c:f>
              <c:numCache>
                <c:formatCode>#,##0.0</c:formatCode>
                <c:ptCount val="6"/>
                <c:pt idx="0">
                  <c:v>69.036005260519573</c:v>
                </c:pt>
                <c:pt idx="1">
                  <c:v>64.241616702255101</c:v>
                </c:pt>
                <c:pt idx="2">
                  <c:v>67.034192721850786</c:v>
                </c:pt>
                <c:pt idx="3">
                  <c:v>59.813082604761632</c:v>
                </c:pt>
                <c:pt idx="4">
                  <c:v>52.62572939984436</c:v>
                </c:pt>
                <c:pt idx="5">
                  <c:v>44.042465672979453</c:v>
                </c:pt>
              </c:numCache>
            </c:numRef>
          </c:val>
        </c:ser>
        <c:ser>
          <c:idx val="4"/>
          <c:order val="4"/>
          <c:tx>
            <c:strRef>
              <c:f>Gràfics!$C$10</c:f>
              <c:strCache>
                <c:ptCount val="1"/>
                <c:pt idx="0">
                  <c:v>Parent with children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showVal val="1"/>
          </c:dLbls>
          <c:cat>
            <c:numRef>
              <c:f>Gràfics!$D$5:$I$5</c:f>
              <c:numCache>
                <c:formatCode>0</c:formatCode>
                <c:ptCount val="6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2006</c:v>
                </c:pt>
                <c:pt idx="5">
                  <c:v>2011</c:v>
                </c:pt>
              </c:numCache>
            </c:numRef>
          </c:cat>
          <c:val>
            <c:numRef>
              <c:f>Gràfics!$D$10:$I$10</c:f>
              <c:numCache>
                <c:formatCode>#,##0.0</c:formatCode>
                <c:ptCount val="6"/>
                <c:pt idx="0">
                  <c:v>6.2256975688406095</c:v>
                </c:pt>
                <c:pt idx="1">
                  <c:v>5.4774678720119221</c:v>
                </c:pt>
                <c:pt idx="2">
                  <c:v>7.2849597346350166</c:v>
                </c:pt>
                <c:pt idx="3">
                  <c:v>8.34748797027307</c:v>
                </c:pt>
                <c:pt idx="4">
                  <c:v>7.9832174488528702</c:v>
                </c:pt>
                <c:pt idx="5">
                  <c:v>10.541854089535429</c:v>
                </c:pt>
              </c:numCache>
            </c:numRef>
          </c:val>
        </c:ser>
        <c:ser>
          <c:idx val="5"/>
          <c:order val="5"/>
          <c:tx>
            <c:strRef>
              <c:f>Gràfics!$C$11</c:f>
              <c:strCache>
                <c:ptCount val="1"/>
                <c:pt idx="0">
                  <c:v>Two or more cores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-2.2101412353886526E-17"/>
                  <c:y val="-1.1799410029498527E-2"/>
                </c:manualLayout>
              </c:layout>
              <c:showVal val="1"/>
            </c:dLbl>
            <c:dLbl>
              <c:idx val="1"/>
              <c:layout>
                <c:manualLayout>
                  <c:x val="-4.4202824707773034E-17"/>
                  <c:y val="-1.179941002949852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7.8662733529990259E-3"/>
                </c:manualLayout>
              </c:layout>
              <c:showVal val="1"/>
            </c:dLbl>
            <c:dLbl>
              <c:idx val="3"/>
              <c:layout>
                <c:manualLayout>
                  <c:x val="-8.8405649415546031E-17"/>
                  <c:y val="-1.1799410029498527E-2"/>
                </c:manualLayout>
              </c:layout>
              <c:showVal val="1"/>
            </c:dLbl>
            <c:dLbl>
              <c:idx val="4"/>
              <c:layout>
                <c:manualLayout>
                  <c:x val="-8.8405649415546031E-17"/>
                  <c:y val="-7.8662733529990259E-3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7.8662733529990259E-3"/>
                </c:manualLayout>
              </c:layout>
              <c:showVal val="1"/>
            </c:dLbl>
            <c:showVal val="1"/>
          </c:dLbls>
          <c:cat>
            <c:numRef>
              <c:f>Gràfics!$D$5:$I$5</c:f>
              <c:numCache>
                <c:formatCode>0</c:formatCode>
                <c:ptCount val="6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2006</c:v>
                </c:pt>
                <c:pt idx="5">
                  <c:v>2011</c:v>
                </c:pt>
              </c:numCache>
            </c:numRef>
          </c:cat>
          <c:val>
            <c:numRef>
              <c:f>Gràfics!$D$11:$I$11</c:f>
              <c:numCache>
                <c:formatCode>#,##0.0</c:formatCode>
                <c:ptCount val="6"/>
                <c:pt idx="0">
                  <c:v>1.2430629919015312</c:v>
                </c:pt>
                <c:pt idx="1">
                  <c:v>1.6821934329935657</c:v>
                </c:pt>
                <c:pt idx="2">
                  <c:v>1.1654609597123984</c:v>
                </c:pt>
                <c:pt idx="3">
                  <c:v>0.95969672867412592</c:v>
                </c:pt>
                <c:pt idx="4">
                  <c:v>1.5125728444139699</c:v>
                </c:pt>
                <c:pt idx="5">
                  <c:v>1.1535899459607293</c:v>
                </c:pt>
              </c:numCache>
            </c:numRef>
          </c:val>
        </c:ser>
        <c:dLbls/>
        <c:overlap val="100"/>
        <c:axId val="86536192"/>
        <c:axId val="86537728"/>
      </c:barChart>
      <c:catAx>
        <c:axId val="86536192"/>
        <c:scaling>
          <c:orientation val="minMax"/>
        </c:scaling>
        <c:axPos val="b"/>
        <c:numFmt formatCode="0" sourceLinked="1"/>
        <c:tickLblPos val="nextTo"/>
        <c:crossAx val="86537728"/>
        <c:crosses val="autoZero"/>
        <c:auto val="1"/>
        <c:lblAlgn val="ctr"/>
        <c:lblOffset val="100"/>
      </c:catAx>
      <c:valAx>
        <c:axId val="86537728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%" sourceLinked="1"/>
        <c:tickLblPos val="nextTo"/>
        <c:crossAx val="86536192"/>
        <c:crosses val="autoZero"/>
        <c:crossBetween val="between"/>
      </c:valAx>
    </c:plotArea>
    <c:legend>
      <c:legendPos val="b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percentStacked"/>
        <c:ser>
          <c:idx val="0"/>
          <c:order val="0"/>
          <c:tx>
            <c:strRef>
              <c:f>Gràfics!$C$64</c:f>
              <c:strCache>
                <c:ptCount val="1"/>
                <c:pt idx="0">
                  <c:v>Catalonia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showVal val="1"/>
          </c:dLbls>
          <c:cat>
            <c:numRef>
              <c:f>Gràfics!$AB$63:$AG$63</c:f>
              <c:numCache>
                <c:formatCode>Standaard</c:formatCode>
                <c:ptCount val="6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2006</c:v>
                </c:pt>
                <c:pt idx="5">
                  <c:v>2011</c:v>
                </c:pt>
              </c:numCache>
            </c:numRef>
          </c:cat>
          <c:val>
            <c:numRef>
              <c:f>Gràfics!$AB$64:$AG$64</c:f>
              <c:numCache>
                <c:formatCode>0.0</c:formatCode>
                <c:ptCount val="6"/>
                <c:pt idx="0">
                  <c:v>52.189262084023959</c:v>
                </c:pt>
                <c:pt idx="1">
                  <c:v>53.3147280152128</c:v>
                </c:pt>
                <c:pt idx="2">
                  <c:v>59.967407761020546</c:v>
                </c:pt>
                <c:pt idx="3">
                  <c:v>62.210824970213544</c:v>
                </c:pt>
                <c:pt idx="4">
                  <c:v>59.529816790516861</c:v>
                </c:pt>
                <c:pt idx="5">
                  <c:v>52.68970761716443</c:v>
                </c:pt>
              </c:numCache>
            </c:numRef>
          </c:val>
        </c:ser>
        <c:ser>
          <c:idx val="1"/>
          <c:order val="1"/>
          <c:tx>
            <c:strRef>
              <c:f>Gràfics!$C$65</c:f>
              <c:strCache>
                <c:ptCount val="1"/>
                <c:pt idx="0">
                  <c:v>Rest of Spain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showVal val="1"/>
          </c:dLbls>
          <c:cat>
            <c:numRef>
              <c:f>Gràfics!$AB$63:$AG$63</c:f>
              <c:numCache>
                <c:formatCode>Standaard</c:formatCode>
                <c:ptCount val="6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2006</c:v>
                </c:pt>
                <c:pt idx="5">
                  <c:v>2011</c:v>
                </c:pt>
              </c:numCache>
            </c:numRef>
          </c:cat>
          <c:val>
            <c:numRef>
              <c:f>Gràfics!$AB$65:$AG$65</c:f>
              <c:numCache>
                <c:formatCode>0.0</c:formatCode>
                <c:ptCount val="6"/>
                <c:pt idx="0">
                  <c:v>46.123822561192384</c:v>
                </c:pt>
                <c:pt idx="1">
                  <c:v>44.653370531443073</c:v>
                </c:pt>
                <c:pt idx="2">
                  <c:v>38.564485185125818</c:v>
                </c:pt>
                <c:pt idx="3">
                  <c:v>36.272921268417655</c:v>
                </c:pt>
                <c:pt idx="4">
                  <c:v>29.36544461445941</c:v>
                </c:pt>
                <c:pt idx="5">
                  <c:v>25.252646525252207</c:v>
                </c:pt>
              </c:numCache>
            </c:numRef>
          </c:val>
        </c:ser>
        <c:ser>
          <c:idx val="2"/>
          <c:order val="2"/>
          <c:tx>
            <c:strRef>
              <c:f>Gràfics!$C$66</c:f>
              <c:strCache>
                <c:ptCount val="1"/>
                <c:pt idx="0">
                  <c:v>Rest of the World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showVal val="1"/>
          </c:dLbls>
          <c:cat>
            <c:numRef>
              <c:f>Gràfics!$AB$63:$AG$63</c:f>
              <c:numCache>
                <c:formatCode>Standaard</c:formatCode>
                <c:ptCount val="6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2006</c:v>
                </c:pt>
                <c:pt idx="5">
                  <c:v>2011</c:v>
                </c:pt>
              </c:numCache>
            </c:numRef>
          </c:cat>
          <c:val>
            <c:numRef>
              <c:f>Gràfics!$AB$66:$AG$66</c:f>
              <c:numCache>
                <c:formatCode>0.0</c:formatCode>
                <c:ptCount val="6"/>
                <c:pt idx="0">
                  <c:v>1.6869153547797866</c:v>
                </c:pt>
                <c:pt idx="1">
                  <c:v>2.031901453343818</c:v>
                </c:pt>
                <c:pt idx="2">
                  <c:v>1.4681070538537426</c:v>
                </c:pt>
                <c:pt idx="3">
                  <c:v>1.516253761368457</c:v>
                </c:pt>
                <c:pt idx="4">
                  <c:v>11.104738595023356</c:v>
                </c:pt>
                <c:pt idx="5">
                  <c:v>22.057645857583662</c:v>
                </c:pt>
              </c:numCache>
            </c:numRef>
          </c:val>
        </c:ser>
        <c:dLbls/>
        <c:overlap val="100"/>
        <c:axId val="86578304"/>
        <c:axId val="86579840"/>
      </c:barChart>
      <c:catAx>
        <c:axId val="86578304"/>
        <c:scaling>
          <c:orientation val="minMax"/>
        </c:scaling>
        <c:axPos val="b"/>
        <c:numFmt formatCode="Standaard" sourceLinked="1"/>
        <c:tickLblPos val="nextTo"/>
        <c:crossAx val="86579840"/>
        <c:crosses val="autoZero"/>
        <c:auto val="1"/>
        <c:lblAlgn val="ctr"/>
        <c:lblOffset val="100"/>
      </c:catAx>
      <c:valAx>
        <c:axId val="86579840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%" sourceLinked="1"/>
        <c:tickLblPos val="nextTo"/>
        <c:crossAx val="86578304"/>
        <c:crosses val="autoZero"/>
        <c:crossBetween val="between"/>
      </c:valAx>
    </c:plotArea>
    <c:legend>
      <c:legendPos val="b"/>
    </c:legend>
    <c:plotVisOnly val="1"/>
    <c:dispBlanksAs val="gap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percentStacked"/>
        <c:ser>
          <c:idx val="0"/>
          <c:order val="0"/>
          <c:tx>
            <c:strRef>
              <c:f>Gràfics!$C$118</c:f>
              <c:strCache>
                <c:ptCount val="1"/>
                <c:pt idx="0">
                  <c:v>Compulsory education or lower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showVal val="1"/>
          </c:dLbls>
          <c:cat>
            <c:numRef>
              <c:f>Gràfics!$E$117:$I$117</c:f>
              <c:numCache>
                <c:formatCode>0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2006</c:v>
                </c:pt>
                <c:pt idx="4">
                  <c:v>2011</c:v>
                </c:pt>
              </c:numCache>
            </c:numRef>
          </c:cat>
          <c:val>
            <c:numRef>
              <c:f>Gràfics!$E$118:$I$118</c:f>
              <c:numCache>
                <c:formatCode>#,##0.0</c:formatCode>
                <c:ptCount val="5"/>
                <c:pt idx="0">
                  <c:v>62.685727031427106</c:v>
                </c:pt>
                <c:pt idx="1">
                  <c:v>57.618549732562684</c:v>
                </c:pt>
                <c:pt idx="2">
                  <c:v>54.938988694689087</c:v>
                </c:pt>
                <c:pt idx="3">
                  <c:v>44.597686879462927</c:v>
                </c:pt>
                <c:pt idx="4">
                  <c:v>43.125916796784672</c:v>
                </c:pt>
              </c:numCache>
            </c:numRef>
          </c:val>
        </c:ser>
        <c:ser>
          <c:idx val="1"/>
          <c:order val="1"/>
          <c:tx>
            <c:strRef>
              <c:f>Gràfics!$C$119</c:f>
              <c:strCache>
                <c:ptCount val="1"/>
                <c:pt idx="0">
                  <c:v>Post-compulsary secondary ed.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showVal val="1"/>
          </c:dLbls>
          <c:cat>
            <c:numRef>
              <c:f>Gràfics!$E$117:$I$117</c:f>
              <c:numCache>
                <c:formatCode>0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2006</c:v>
                </c:pt>
                <c:pt idx="4">
                  <c:v>2011</c:v>
                </c:pt>
              </c:numCache>
            </c:numRef>
          </c:cat>
          <c:val>
            <c:numRef>
              <c:f>Gràfics!$E$119:$I$119</c:f>
              <c:numCache>
                <c:formatCode>#,##0.0</c:formatCode>
                <c:ptCount val="5"/>
                <c:pt idx="0">
                  <c:v>19.129536622573237</c:v>
                </c:pt>
                <c:pt idx="1">
                  <c:v>23.689203338733304</c:v>
                </c:pt>
                <c:pt idx="2">
                  <c:v>22.021432374932054</c:v>
                </c:pt>
                <c:pt idx="3">
                  <c:v>24.902632313358303</c:v>
                </c:pt>
                <c:pt idx="4">
                  <c:v>25.935454980202589</c:v>
                </c:pt>
              </c:numCache>
            </c:numRef>
          </c:val>
        </c:ser>
        <c:ser>
          <c:idx val="2"/>
          <c:order val="2"/>
          <c:tx>
            <c:strRef>
              <c:f>Gràfics!$C$120</c:f>
              <c:strCache>
                <c:ptCount val="1"/>
                <c:pt idx="0">
                  <c:v>Higher education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showVal val="1"/>
          </c:dLbls>
          <c:cat>
            <c:numRef>
              <c:f>Gràfics!$E$117:$I$117</c:f>
              <c:numCache>
                <c:formatCode>0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2006</c:v>
                </c:pt>
                <c:pt idx="4">
                  <c:v>2011</c:v>
                </c:pt>
              </c:numCache>
            </c:numRef>
          </c:cat>
          <c:val>
            <c:numRef>
              <c:f>Gràfics!$E$120:$I$120</c:f>
              <c:numCache>
                <c:formatCode>#,##0.0</c:formatCode>
                <c:ptCount val="5"/>
                <c:pt idx="0">
                  <c:v>18.184736345999323</c:v>
                </c:pt>
                <c:pt idx="1">
                  <c:v>18.692246928704034</c:v>
                </c:pt>
                <c:pt idx="2">
                  <c:v>23.039578930378802</c:v>
                </c:pt>
                <c:pt idx="3">
                  <c:v>30.499680807178336</c:v>
                </c:pt>
                <c:pt idx="4">
                  <c:v>30.938628223013207</c:v>
                </c:pt>
              </c:numCache>
            </c:numRef>
          </c:val>
        </c:ser>
        <c:dLbls/>
        <c:overlap val="100"/>
        <c:axId val="86751488"/>
        <c:axId val="86773760"/>
      </c:barChart>
      <c:catAx>
        <c:axId val="86751488"/>
        <c:scaling>
          <c:orientation val="minMax"/>
        </c:scaling>
        <c:axPos val="b"/>
        <c:numFmt formatCode="0" sourceLinked="1"/>
        <c:tickLblPos val="nextTo"/>
        <c:crossAx val="86773760"/>
        <c:crosses val="autoZero"/>
        <c:auto val="1"/>
        <c:lblAlgn val="ctr"/>
        <c:lblOffset val="100"/>
      </c:catAx>
      <c:valAx>
        <c:axId val="86773760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%" sourceLinked="1"/>
        <c:tickLblPos val="nextTo"/>
        <c:crossAx val="86751488"/>
        <c:crosses val="autoZero"/>
        <c:crossBetween val="between"/>
      </c:valAx>
    </c:plotArea>
    <c:legend>
      <c:legendPos val="b"/>
    </c:legend>
    <c:plotVisOnly val="1"/>
    <c:dispBlanksAs val="gap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0.40206</cdr:x>
      <cdr:y>0.4549</cdr:y>
    </cdr:from>
    <cdr:to>
      <cdr:x>0.81443</cdr:x>
      <cdr:y>0.4549</cdr:y>
    </cdr:to>
    <cdr:cxnSp macro="">
      <cdr:nvCxnSpPr>
        <cdr:cNvPr id="2" name="27 Conector recto"/>
        <cdr:cNvCxnSpPr/>
      </cdr:nvCxnSpPr>
      <cdr:spPr>
        <a:xfrm xmlns:a="http://schemas.openxmlformats.org/drawingml/2006/main">
          <a:off x="2808312" y="2304256"/>
          <a:ext cx="288032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0000"/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0.39175</cdr:x>
      <cdr:y>0.14216</cdr:y>
    </cdr:from>
    <cdr:to>
      <cdr:x>0.80412</cdr:x>
      <cdr:y>0.14216</cdr:y>
    </cdr:to>
    <cdr:cxnSp macro="">
      <cdr:nvCxnSpPr>
        <cdr:cNvPr id="3" name="28 Conector recto"/>
        <cdr:cNvCxnSpPr/>
      </cdr:nvCxnSpPr>
      <cdr:spPr>
        <a:xfrm xmlns:a="http://schemas.openxmlformats.org/drawingml/2006/main">
          <a:off x="2736304" y="720080"/>
          <a:ext cx="288032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0000"/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0.7732</cdr:x>
      <cdr:y>0.32696</cdr:y>
    </cdr:from>
    <cdr:to>
      <cdr:x>0.7732</cdr:x>
      <cdr:y>0.44068</cdr:y>
    </cdr:to>
    <cdr:cxnSp macro="">
      <cdr:nvCxnSpPr>
        <cdr:cNvPr id="5" name="22 Conector recto de flecha"/>
        <cdr:cNvCxnSpPr/>
      </cdr:nvCxnSpPr>
      <cdr:spPr>
        <a:xfrm xmlns:a="http://schemas.openxmlformats.org/drawingml/2006/main">
          <a:off x="5400600" y="1656184"/>
          <a:ext cx="0" cy="57606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rgbClr val="000000"/>
          </a:solidFill>
          <a:prstDash val="solid"/>
          <a:headEnd type="arrow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0.7732</cdr:x>
      <cdr:y>0.32696</cdr:y>
    </cdr:from>
    <cdr:to>
      <cdr:x>0.7732</cdr:x>
      <cdr:y>0.44068</cdr:y>
    </cdr:to>
    <cdr:cxnSp macro="">
      <cdr:nvCxnSpPr>
        <cdr:cNvPr id="11" name="22 Conector recto de flecha"/>
        <cdr:cNvCxnSpPr/>
      </cdr:nvCxnSpPr>
      <cdr:spPr>
        <a:xfrm xmlns:a="http://schemas.openxmlformats.org/drawingml/2006/main">
          <a:off x="5400600" y="1656184"/>
          <a:ext cx="0" cy="57606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rgbClr val="000000"/>
          </a:solidFill>
          <a:prstDash val="solid"/>
          <a:headEnd type="arrow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0.65979</cdr:x>
      <cdr:y>0.1848</cdr:y>
    </cdr:from>
    <cdr:to>
      <cdr:x>0.65979</cdr:x>
      <cdr:y>0.42647</cdr:y>
    </cdr:to>
    <cdr:sp macro="" textlink="">
      <cdr:nvSpPr>
        <cdr:cNvPr id="14" name="13 Conector recto de flecha"/>
        <cdr:cNvSpPr/>
      </cdr:nvSpPr>
      <cdr:spPr>
        <a:xfrm xmlns:a="http://schemas.openxmlformats.org/drawingml/2006/main">
          <a:off x="4608512" y="936104"/>
          <a:ext cx="0" cy="122413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rgbClr val="000000"/>
          </a:solidFill>
          <a:prstDash val="solid"/>
          <a:headEnd type="arrow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0.80412</cdr:x>
      <cdr:y>0.3696</cdr:y>
    </cdr:from>
    <cdr:to>
      <cdr:x>0.8969</cdr:x>
      <cdr:y>0.41226</cdr:y>
    </cdr:to>
    <cdr:sp macro="" textlink="">
      <cdr:nvSpPr>
        <cdr:cNvPr id="15" name="1 CuadroTexto"/>
        <cdr:cNvSpPr txBox="1"/>
      </cdr:nvSpPr>
      <cdr:spPr>
        <a:xfrm xmlns:a="http://schemas.openxmlformats.org/drawingml/2006/main">
          <a:off x="5616624" y="1872208"/>
          <a:ext cx="648044" cy="216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s-ES" sz="1200" dirty="0" smtClean="0">
              <a:latin typeface="Calibri" pitchFamily="34" charset="0"/>
            </a:rPr>
            <a:t>+437</a:t>
          </a:r>
          <a:endParaRPr lang="es-ES" sz="1200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0.58763</cdr:x>
      <cdr:y>0.31274</cdr:y>
    </cdr:from>
    <cdr:to>
      <cdr:x>0.68042</cdr:x>
      <cdr:y>0.35538</cdr:y>
    </cdr:to>
    <cdr:sp macro="" textlink="">
      <cdr:nvSpPr>
        <cdr:cNvPr id="16" name="1 CuadroTexto"/>
        <cdr:cNvSpPr txBox="1"/>
      </cdr:nvSpPr>
      <cdr:spPr>
        <a:xfrm xmlns:a="http://schemas.openxmlformats.org/drawingml/2006/main">
          <a:off x="4104456" y="1584176"/>
          <a:ext cx="648111" cy="216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s-ES" sz="1200" dirty="0" smtClean="0"/>
            <a:t>+989</a:t>
          </a:r>
          <a:endParaRPr lang="es-ES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0.65563</cdr:x>
      <cdr:y>0.05001</cdr:y>
    </cdr:from>
    <cdr:to>
      <cdr:x>0.8311</cdr:x>
      <cdr:y>0.10651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248472" y="216024"/>
          <a:ext cx="1137046" cy="244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s-ES" sz="1100" dirty="0" err="1"/>
            <a:t>Foreign</a:t>
          </a:r>
          <a:r>
            <a:rPr lang="es-ES" sz="1100" dirty="0"/>
            <a:t> </a:t>
          </a:r>
          <a:r>
            <a:rPr lang="es-ES" sz="1100" dirty="0" err="1"/>
            <a:t>demand</a:t>
          </a:r>
          <a:endParaRPr lang="es-ES" sz="1100" dirty="0"/>
        </a:p>
      </cdr:txBody>
    </cdr:sp>
  </cdr:relSizeAnchor>
  <cdr:relSizeAnchor xmlns:cdr="http://schemas.openxmlformats.org/drawingml/2006/chartDrawing">
    <cdr:from>
      <cdr:x>0.41116</cdr:x>
      <cdr:y>0.11668</cdr:y>
    </cdr:from>
    <cdr:to>
      <cdr:x>0.61478</cdr:x>
      <cdr:y>0.11809</cdr:y>
    </cdr:to>
    <cdr:cxnSp macro="">
      <cdr:nvCxnSpPr>
        <cdr:cNvPr id="3" name="3 Conector recto de flecha"/>
        <cdr:cNvCxnSpPr/>
      </cdr:nvCxnSpPr>
      <cdr:spPr>
        <a:xfrm xmlns:a="http://schemas.openxmlformats.org/drawingml/2006/main" flipH="1">
          <a:off x="2664296" y="504056"/>
          <a:ext cx="1319456" cy="610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0.64452</cdr:x>
      <cdr:y>0.11668</cdr:y>
    </cdr:from>
    <cdr:to>
      <cdr:x>0.86755</cdr:x>
      <cdr:y>0.11809</cdr:y>
    </cdr:to>
    <cdr:cxnSp macro="">
      <cdr:nvCxnSpPr>
        <cdr:cNvPr id="4" name="4 Conector recto de flecha"/>
        <cdr:cNvCxnSpPr/>
      </cdr:nvCxnSpPr>
      <cdr:spPr>
        <a:xfrm xmlns:a="http://schemas.openxmlformats.org/drawingml/2006/main">
          <a:off x="4176464" y="504056"/>
          <a:ext cx="1445236" cy="610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0.40004</cdr:x>
      <cdr:y>0.05001</cdr:y>
    </cdr:from>
    <cdr:to>
      <cdr:x>0.61502</cdr:x>
      <cdr:y>0.1111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2592288" y="216024"/>
          <a:ext cx="1393031" cy="2639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es-ES" sz="1100" dirty="0" err="1"/>
            <a:t>Domestic</a:t>
          </a:r>
          <a:r>
            <a:rPr lang="es-ES" sz="1100" dirty="0"/>
            <a:t> </a:t>
          </a:r>
          <a:r>
            <a:rPr lang="es-ES" sz="1100" dirty="0" err="1"/>
            <a:t>demand</a:t>
          </a:r>
          <a:endParaRPr lang="es-ES" sz="1100" dirty="0"/>
        </a:p>
      </cdr:txBody>
    </cdr:sp>
  </cdr:relSizeAnchor>
  <cdr:relSizeAnchor xmlns:cdr="http://schemas.openxmlformats.org/drawingml/2006/chartDrawing">
    <cdr:from>
      <cdr:x>0.62229</cdr:x>
      <cdr:y>0</cdr:y>
    </cdr:from>
    <cdr:to>
      <cdr:x>0.62274</cdr:x>
      <cdr:y>0.76509</cdr:y>
    </cdr:to>
    <cdr:cxnSp macro="">
      <cdr:nvCxnSpPr>
        <cdr:cNvPr id="6" name="2 Conector recto"/>
        <cdr:cNvCxnSpPr/>
      </cdr:nvCxnSpPr>
      <cdr:spPr>
        <a:xfrm xmlns:a="http://schemas.openxmlformats.org/drawingml/2006/main" flipH="1">
          <a:off x="4032448" y="0"/>
          <a:ext cx="2931" cy="330517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 smtClean="0"/>
              <a:t>Haga clic para modificar el estilo de texto del patrón</a:t>
            </a:r>
          </a:p>
          <a:p>
            <a:pPr lvl="1"/>
            <a:r>
              <a:rPr lang="ca-ES" noProof="0" smtClean="0"/>
              <a:t>Segundo nivel</a:t>
            </a:r>
          </a:p>
          <a:p>
            <a:pPr lvl="2"/>
            <a:r>
              <a:rPr lang="ca-ES" noProof="0" smtClean="0"/>
              <a:t>Tercer nivel</a:t>
            </a:r>
          </a:p>
          <a:p>
            <a:pPr lvl="3"/>
            <a:r>
              <a:rPr lang="ca-ES" noProof="0" smtClean="0"/>
              <a:t>Cuarto nivel</a:t>
            </a:r>
          </a:p>
          <a:p>
            <a:pPr lvl="4"/>
            <a:r>
              <a:rPr lang="ca-ES" noProof="0" smtClean="0"/>
              <a:t>Quinto nivel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02C4C49-84A1-4D6C-89A5-BF4AD7866370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878860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74DA69-A7DD-4483-A64E-7AFD91C61309}" type="slidenum">
              <a:rPr lang="ca-E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1</a:t>
            </a:fld>
            <a:endParaRPr lang="ca-E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6084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D12477-124C-4D55-96B9-C2550C728BE3}" type="slidenum">
              <a:rPr lang="ca-ES" sz="1200">
                <a:solidFill>
                  <a:srgbClr val="000000"/>
                </a:solidFill>
              </a:rPr>
              <a:pPr algn="r"/>
              <a:t>10</a:t>
            </a:fld>
            <a:endParaRPr lang="ca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6084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D12477-124C-4D55-96B9-C2550C728BE3}" type="slidenum">
              <a:rPr lang="ca-ES" sz="1200">
                <a:solidFill>
                  <a:srgbClr val="000000"/>
                </a:solidFill>
              </a:rPr>
              <a:pPr algn="r"/>
              <a:t>12</a:t>
            </a:fld>
            <a:endParaRPr lang="ca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6084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D12477-124C-4D55-96B9-C2550C728BE3}" type="slidenum">
              <a:rPr lang="ca-ES" sz="1200">
                <a:solidFill>
                  <a:srgbClr val="000000"/>
                </a:solidFill>
              </a:rPr>
              <a:pPr algn="r"/>
              <a:t>13</a:t>
            </a:fld>
            <a:endParaRPr lang="ca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6084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D12477-124C-4D55-96B9-C2550C728BE3}" type="slidenum">
              <a:rPr lang="ca-ES" sz="1200">
                <a:solidFill>
                  <a:srgbClr val="000000"/>
                </a:solidFill>
              </a:rPr>
              <a:pPr algn="r"/>
              <a:t>14</a:t>
            </a:fld>
            <a:endParaRPr lang="ca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6084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D12477-124C-4D55-96B9-C2550C728BE3}" type="slidenum">
              <a:rPr lang="ca-ES" sz="1200">
                <a:solidFill>
                  <a:srgbClr val="000000"/>
                </a:solidFill>
              </a:rPr>
              <a:pPr algn="r"/>
              <a:t>15</a:t>
            </a:fld>
            <a:endParaRPr lang="ca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6084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D12477-124C-4D55-96B9-C2550C728BE3}" type="slidenum">
              <a:rPr lang="ca-ES" sz="1200">
                <a:solidFill>
                  <a:srgbClr val="000000"/>
                </a:solidFill>
              </a:rPr>
              <a:pPr algn="r"/>
              <a:t>16</a:t>
            </a:fld>
            <a:endParaRPr lang="ca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6084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D12477-124C-4D55-96B9-C2550C728BE3}" type="slidenum">
              <a:rPr lang="ca-ES" sz="1200">
                <a:solidFill>
                  <a:srgbClr val="000000"/>
                </a:solidFill>
              </a:rPr>
              <a:pPr algn="r"/>
              <a:t>17</a:t>
            </a:fld>
            <a:endParaRPr lang="ca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6084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D12477-124C-4D55-96B9-C2550C728BE3}" type="slidenum">
              <a:rPr lang="ca-ES" sz="1200">
                <a:solidFill>
                  <a:srgbClr val="000000"/>
                </a:solidFill>
              </a:rPr>
              <a:pPr algn="r"/>
              <a:t>18</a:t>
            </a:fld>
            <a:endParaRPr lang="ca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6084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D12477-124C-4D55-96B9-C2550C728BE3}" type="slidenum">
              <a:rPr lang="ca-ES" sz="1200">
                <a:solidFill>
                  <a:srgbClr val="000000"/>
                </a:solidFill>
              </a:rPr>
              <a:pPr algn="r"/>
              <a:t>19</a:t>
            </a:fld>
            <a:endParaRPr lang="ca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6084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D12477-124C-4D55-96B9-C2550C728BE3}" type="slidenum">
              <a:rPr lang="ca-ES" sz="1200">
                <a:solidFill>
                  <a:srgbClr val="000000"/>
                </a:solidFill>
              </a:rPr>
              <a:pPr algn="r"/>
              <a:t>20</a:t>
            </a:fld>
            <a:endParaRPr lang="ca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5060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2C9A6FA-B082-4DD3-ABD5-511CC52651BD}" type="slidenum">
              <a:rPr lang="ca-ES" sz="1200">
                <a:solidFill>
                  <a:srgbClr val="000000"/>
                </a:solidFill>
              </a:rPr>
              <a:pPr algn="r"/>
              <a:t>2</a:t>
            </a:fld>
            <a:endParaRPr lang="ca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5060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2C9A6FA-B082-4DD3-ABD5-511CC52651BD}" type="slidenum">
              <a:rPr lang="ca-ES" sz="1200">
                <a:solidFill>
                  <a:srgbClr val="000000"/>
                </a:solidFill>
              </a:rPr>
              <a:pPr algn="r"/>
              <a:t>21</a:t>
            </a:fld>
            <a:endParaRPr lang="ca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6084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D12477-124C-4D55-96B9-C2550C728BE3}" type="slidenum">
              <a:rPr lang="ca-ES" sz="1200">
                <a:solidFill>
                  <a:srgbClr val="000000"/>
                </a:solidFill>
              </a:rPr>
              <a:pPr algn="r"/>
              <a:t>22</a:t>
            </a:fld>
            <a:endParaRPr lang="ca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8132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918FB0-716B-408E-9F95-FC41AFC1CF14}" type="slidenum">
              <a:rPr lang="ca-ES" sz="1200">
                <a:solidFill>
                  <a:srgbClr val="000000"/>
                </a:solidFill>
              </a:rPr>
              <a:pPr algn="r"/>
              <a:t>23</a:t>
            </a:fld>
            <a:endParaRPr lang="ca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6084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D12477-124C-4D55-96B9-C2550C728BE3}" type="slidenum">
              <a:rPr lang="ca-ES" sz="1200">
                <a:solidFill>
                  <a:srgbClr val="000000"/>
                </a:solidFill>
              </a:rPr>
              <a:pPr algn="r"/>
              <a:t>24</a:t>
            </a:fld>
            <a:endParaRPr lang="ca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6084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D12477-124C-4D55-96B9-C2550C728BE3}" type="slidenum">
              <a:rPr lang="ca-ES" sz="1200">
                <a:solidFill>
                  <a:srgbClr val="000000"/>
                </a:solidFill>
              </a:rPr>
              <a:pPr algn="r"/>
              <a:t>25</a:t>
            </a:fld>
            <a:endParaRPr lang="ca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6084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D12477-124C-4D55-96B9-C2550C728BE3}" type="slidenum">
              <a:rPr lang="ca-ES" sz="1200">
                <a:solidFill>
                  <a:srgbClr val="000000"/>
                </a:solidFill>
              </a:rPr>
              <a:pPr algn="r"/>
              <a:t>26</a:t>
            </a:fld>
            <a:endParaRPr lang="ca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sz="1000" smtClean="0">
                <a:latin typeface="Arial" charset="0"/>
                <a:cs typeface="Arial" charset="0"/>
              </a:rPr>
              <a:t> We have carried out a </a:t>
            </a:r>
            <a:r>
              <a:rPr lang="en-GB" sz="1000" b="1" smtClean="0">
                <a:latin typeface="Arial" charset="0"/>
                <a:cs typeface="Arial" charset="0"/>
              </a:rPr>
              <a:t>comparative analysis </a:t>
            </a:r>
            <a:r>
              <a:rPr lang="en-GB" sz="1000" smtClean="0">
                <a:latin typeface="Arial" charset="0"/>
                <a:cs typeface="Arial" charset="0"/>
              </a:rPr>
              <a:t>of the evolution of the twelve </a:t>
            </a:r>
            <a:r>
              <a:rPr lang="en-GB" sz="1000" b="1" smtClean="0">
                <a:latin typeface="Arial" charset="0"/>
                <a:cs typeface="Arial" charset="0"/>
              </a:rPr>
              <a:t>European mega-regions </a:t>
            </a:r>
            <a:r>
              <a:rPr lang="en-GB" sz="1000" smtClean="0">
                <a:latin typeface="Arial" charset="0"/>
                <a:cs typeface="Arial" charset="0"/>
              </a:rPr>
              <a:t>in terms of </a:t>
            </a:r>
            <a:r>
              <a:rPr lang="en-GB" sz="1000" i="1" smtClean="0">
                <a:latin typeface="Arial" charset="0"/>
                <a:cs typeface="Arial" charset="0"/>
              </a:rPr>
              <a:t>population</a:t>
            </a:r>
            <a:r>
              <a:rPr lang="en-GB" sz="1000" smtClean="0">
                <a:latin typeface="Arial" charset="0"/>
                <a:cs typeface="Arial" charset="0"/>
              </a:rPr>
              <a:t>, </a:t>
            </a:r>
            <a:r>
              <a:rPr lang="en-GB" sz="1000" i="1" smtClean="0">
                <a:latin typeface="Arial" charset="0"/>
                <a:cs typeface="Arial" charset="0"/>
              </a:rPr>
              <a:t>economic activity  </a:t>
            </a:r>
            <a:r>
              <a:rPr lang="en-GB" sz="1000" smtClean="0">
                <a:latin typeface="Arial" charset="0"/>
                <a:cs typeface="Arial" charset="0"/>
              </a:rPr>
              <a:t>and </a:t>
            </a:r>
            <a:r>
              <a:rPr lang="en-GB" sz="1000" i="1" smtClean="0">
                <a:latin typeface="Arial" charset="0"/>
                <a:cs typeface="Arial" charset="0"/>
              </a:rPr>
              <a:t>environmental indicators</a:t>
            </a:r>
            <a:r>
              <a:rPr lang="en-GB" sz="1000" smtClean="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sz="1000" smtClean="0">
                <a:latin typeface="Arial" charset="0"/>
                <a:cs typeface="Arial" charset="0"/>
              </a:rPr>
              <a:t> All mega-regions have experienced an increase in the </a:t>
            </a:r>
            <a:r>
              <a:rPr lang="en-GB" sz="1000" b="1" smtClean="0">
                <a:latin typeface="Arial" charset="0"/>
                <a:cs typeface="Arial" charset="0"/>
              </a:rPr>
              <a:t>GDP per capita </a:t>
            </a:r>
            <a:r>
              <a:rPr lang="en-GB" sz="1000" smtClean="0">
                <a:latin typeface="Arial" charset="0"/>
                <a:cs typeface="Arial" charset="0"/>
              </a:rPr>
              <a:t>in the period of 1995-2007. Although there are signs of </a:t>
            </a:r>
            <a:r>
              <a:rPr lang="en-GB" sz="1000" i="1" smtClean="0">
                <a:latin typeface="Arial" charset="0"/>
                <a:cs typeface="Arial" charset="0"/>
              </a:rPr>
              <a:t>stagnation of the economy </a:t>
            </a:r>
            <a:r>
              <a:rPr lang="en-GB" sz="1000" smtClean="0">
                <a:latin typeface="Arial" charset="0"/>
                <a:cs typeface="Arial" charset="0"/>
              </a:rPr>
              <a:t>from 2008 because of the current financial crisis.</a:t>
            </a:r>
          </a:p>
          <a:p>
            <a:pPr>
              <a:buFont typeface="Wingdings" pitchFamily="2" charset="2"/>
              <a:buChar char="§"/>
            </a:pPr>
            <a:endParaRPr lang="en-GB" sz="10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1000" smtClean="0">
                <a:latin typeface="Arial" charset="0"/>
                <a:cs typeface="Arial" charset="0"/>
              </a:rPr>
              <a:t> Regarding the indicator of </a:t>
            </a:r>
            <a:r>
              <a:rPr lang="en-GB" sz="1000" b="1" smtClean="0">
                <a:latin typeface="Arial" charset="0"/>
                <a:cs typeface="Arial" charset="0"/>
              </a:rPr>
              <a:t>innovation</a:t>
            </a:r>
            <a:r>
              <a:rPr lang="en-GB" sz="1000" smtClean="0">
                <a:latin typeface="Arial" charset="0"/>
                <a:cs typeface="Arial" charset="0"/>
              </a:rPr>
              <a:t> used in this study (the </a:t>
            </a:r>
            <a:r>
              <a:rPr lang="en-GB" sz="1000" i="1" smtClean="0">
                <a:latin typeface="Arial" charset="0"/>
                <a:cs typeface="Arial" charset="0"/>
              </a:rPr>
              <a:t>number of patents per million inhabitants</a:t>
            </a:r>
            <a:r>
              <a:rPr lang="en-GB" sz="1000" smtClean="0">
                <a:latin typeface="Arial" charset="0"/>
                <a:cs typeface="Arial" charset="0"/>
              </a:rPr>
              <a:t>), there is a slight upward trend. </a:t>
            </a:r>
          </a:p>
          <a:p>
            <a:endParaRPr lang="en-GB" sz="10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000" smtClean="0">
                <a:latin typeface="Arial" charset="0"/>
                <a:cs typeface="Arial" charset="0"/>
              </a:rPr>
              <a:t> But not only mega-regions </a:t>
            </a:r>
            <a:r>
              <a:rPr lang="en-US" sz="1000" i="1" smtClean="0">
                <a:latin typeface="Arial" charset="0"/>
                <a:cs typeface="Arial" charset="0"/>
              </a:rPr>
              <a:t>grow faster</a:t>
            </a:r>
            <a:r>
              <a:rPr lang="en-US" sz="1000" smtClean="0">
                <a:latin typeface="Arial" charset="0"/>
                <a:cs typeface="Arial" charset="0"/>
              </a:rPr>
              <a:t> and are </a:t>
            </a:r>
            <a:r>
              <a:rPr lang="en-US" sz="1000" i="1" smtClean="0">
                <a:latin typeface="Arial" charset="0"/>
                <a:cs typeface="Arial" charset="0"/>
              </a:rPr>
              <a:t>more productive</a:t>
            </a:r>
            <a:r>
              <a:rPr lang="en-US" sz="1000" smtClean="0">
                <a:latin typeface="Arial" charset="0"/>
                <a:cs typeface="Arial" charset="0"/>
              </a:rPr>
              <a:t>, are they also more </a:t>
            </a:r>
            <a:r>
              <a:rPr lang="en-US" sz="1000" b="1" smtClean="0">
                <a:latin typeface="Arial" charset="0"/>
                <a:cs typeface="Arial" charset="0"/>
              </a:rPr>
              <a:t>sustainable?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5060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2C9A6FA-B082-4DD3-ABD5-511CC52651BD}" type="slidenum">
              <a:rPr lang="ca-ES" sz="1200">
                <a:solidFill>
                  <a:srgbClr val="000000"/>
                </a:solidFill>
              </a:rPr>
              <a:pPr algn="r"/>
              <a:t>29</a:t>
            </a:fld>
            <a:endParaRPr lang="ca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6084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D12477-124C-4D55-96B9-C2550C728BE3}" type="slidenum">
              <a:rPr lang="ca-ES" sz="1200">
                <a:solidFill>
                  <a:srgbClr val="000000"/>
                </a:solidFill>
              </a:rPr>
              <a:pPr algn="r"/>
              <a:t>30</a:t>
            </a:fld>
            <a:endParaRPr lang="ca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6084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D12477-124C-4D55-96B9-C2550C728BE3}" type="slidenum">
              <a:rPr lang="ca-ES" sz="1200">
                <a:solidFill>
                  <a:srgbClr val="000000"/>
                </a:solidFill>
              </a:rPr>
              <a:pPr algn="r"/>
              <a:t>3</a:t>
            </a:fld>
            <a:endParaRPr lang="ca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6084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D12477-124C-4D55-96B9-C2550C728BE3}" type="slidenum">
              <a:rPr lang="ca-ES" sz="1200">
                <a:solidFill>
                  <a:srgbClr val="000000"/>
                </a:solidFill>
              </a:rPr>
              <a:pPr algn="r"/>
              <a:t>31</a:t>
            </a:fld>
            <a:endParaRPr lang="ca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6084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D12477-124C-4D55-96B9-C2550C728BE3}" type="slidenum">
              <a:rPr lang="ca-ES" sz="1200">
                <a:solidFill>
                  <a:srgbClr val="000000"/>
                </a:solidFill>
              </a:rPr>
              <a:pPr algn="r"/>
              <a:t>4</a:t>
            </a:fld>
            <a:endParaRPr lang="ca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5060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2C9A6FA-B082-4DD3-ABD5-511CC52651BD}" type="slidenum">
              <a:rPr lang="ca-ES" sz="1200">
                <a:solidFill>
                  <a:srgbClr val="000000"/>
                </a:solidFill>
              </a:rPr>
              <a:pPr algn="r"/>
              <a:t>5</a:t>
            </a:fld>
            <a:endParaRPr lang="ca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6084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D12477-124C-4D55-96B9-C2550C728BE3}" type="slidenum">
              <a:rPr lang="ca-ES" sz="1200">
                <a:solidFill>
                  <a:srgbClr val="000000"/>
                </a:solidFill>
              </a:rPr>
              <a:pPr algn="r"/>
              <a:t>6</a:t>
            </a:fld>
            <a:endParaRPr lang="ca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6084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D12477-124C-4D55-96B9-C2550C728BE3}" type="slidenum">
              <a:rPr lang="ca-ES" sz="1200">
                <a:solidFill>
                  <a:srgbClr val="000000"/>
                </a:solidFill>
              </a:rPr>
              <a:pPr algn="r"/>
              <a:t>7</a:t>
            </a:fld>
            <a:endParaRPr lang="ca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6084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D12477-124C-4D55-96B9-C2550C728BE3}" type="slidenum">
              <a:rPr lang="ca-ES" sz="1200">
                <a:solidFill>
                  <a:srgbClr val="000000"/>
                </a:solidFill>
              </a:rPr>
              <a:pPr algn="r"/>
              <a:t>8</a:t>
            </a:fld>
            <a:endParaRPr lang="ca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6084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D12477-124C-4D55-96B9-C2550C728BE3}" type="slidenum">
              <a:rPr lang="ca-ES" sz="1200">
                <a:solidFill>
                  <a:srgbClr val="000000"/>
                </a:solidFill>
              </a:rPr>
              <a:pPr algn="r"/>
              <a:t>9</a:t>
            </a:fld>
            <a:endParaRPr lang="ca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EEAD7-925D-4A63-9C38-2B7620C9BE50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6EFEB-409F-4EE7-8B39-99BDCBF87899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D79C9-BAAD-4E25-BA51-01ABE7246728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048CF-5DB0-4A60-94A3-DE8D9016714B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>
          <a:xfrm>
            <a:off x="4572000" y="68580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>
          <a:xfrm>
            <a:off x="4572000" y="68580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F5C8B-C3B4-4722-AC16-D60395F97AA3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11E4E-97B4-49DC-B30A-4B35C515FEA5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379BC-3507-441D-966F-5C099F3F7087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A1C53-9625-462D-996F-06D5E41DBCD4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3C9C3-44AF-4788-AD2A-0C37B8B9F018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6D8B7-8F8A-494B-8634-CCF669AD1807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D30BC-3588-4094-B95B-8F27FCAE12DD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0CFBF-EB8B-4CBF-BF6D-5BB41D1F8AEB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55797-A40B-4CEC-B3DA-FA96EF17B212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C52E4-D619-488B-8C6D-5C71A5533CBA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5D3F8-7F79-4AD8-B196-A859F21C48F9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D7DCA-7442-4105-BE35-DA458B47AD41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E419E-484C-4D60-8E14-01D91C10EB41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38E76-BB2B-465C-B2B5-94BC082F983D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F502E-E0F4-491C-9B9F-1A8C4E268542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5B9B-51B0-487B-B7CD-52E093DD1C11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805F3-00B7-4E17-878D-ED3D1E574D2F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DE167-3ACB-4495-8EF1-F6B6FA1BCD3A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9D910-7C8A-4CB2-8078-DFEB23A67063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490D8D-90D5-4772-AE32-F16294151400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41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1"/>
          <p:cNvSpPr>
            <a:spLocks noChangeShapeType="1"/>
          </p:cNvSpPr>
          <p:nvPr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  <p:sldLayoutId id="2147484328" r:id="rId12"/>
    <p:sldLayoutId id="2147484344" r:id="rId13"/>
    <p:sldLayoutId id="214748434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8ED9F6-238B-4F7E-BA9F-944E6D9BDAA2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  <p:sldLayoutId id="21474843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3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4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5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6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7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8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9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emf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emf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emf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chart" Target="../charts/char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2 Imagen" descr="image_galle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4450"/>
            <a:ext cx="4075113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642350" cy="6408738"/>
          </a:xfrm>
        </p:spPr>
        <p:txBody>
          <a:bodyPr tIns="0" bIns="0" anchor="t"/>
          <a:lstStyle/>
          <a:p>
            <a:pPr eaLnBrk="1" hangingPunct="1"/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Erasmus University Rotterdam</a:t>
            </a:r>
            <a:br>
              <a:rPr lang="en-GB" sz="1800" dirty="0" smtClean="0"/>
            </a:br>
            <a:r>
              <a:rPr lang="en-GB" sz="1800" dirty="0" smtClean="0"/>
              <a:t>Global Urban Competitiveness Project</a:t>
            </a:r>
            <a:br>
              <a:rPr lang="en-GB" sz="1800" dirty="0" smtClean="0"/>
            </a:br>
            <a:r>
              <a:rPr lang="en-GB" sz="1800" i="1" dirty="0" err="1" smtClean="0"/>
              <a:t>iUrban</a:t>
            </a:r>
            <a:r>
              <a:rPr lang="en-GB" sz="1800" i="1" dirty="0" smtClean="0"/>
              <a:t> Conference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Barcelona and the new inclusive growth strategy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2000" dirty="0" smtClean="0"/>
              <a:t>Joan Trullén</a:t>
            </a:r>
            <a:br>
              <a:rPr lang="en-GB" sz="2000" dirty="0" smtClean="0"/>
            </a:br>
            <a:r>
              <a:rPr lang="en-GB" sz="2000" dirty="0" err="1" smtClean="0"/>
              <a:t>Institut</a:t>
            </a:r>
            <a:r>
              <a:rPr lang="en-GB" sz="2000" dirty="0" smtClean="0"/>
              <a:t> </a:t>
            </a:r>
            <a:r>
              <a:rPr lang="en-GB" sz="2000" dirty="0" err="1" smtClean="0"/>
              <a:t>d’Estudis</a:t>
            </a:r>
            <a:r>
              <a:rPr lang="en-GB" sz="2000" dirty="0" smtClean="0"/>
              <a:t> Regionals I Metropolitans de Barcelona</a:t>
            </a:r>
            <a:br>
              <a:rPr lang="en-GB" sz="2000" dirty="0" smtClean="0"/>
            </a:br>
            <a:r>
              <a:rPr lang="en-GB" sz="1700" dirty="0" smtClean="0"/>
              <a:t>Vice-president of Strategic Planning </a:t>
            </a:r>
            <a:br>
              <a:rPr lang="en-GB" sz="1700" dirty="0" smtClean="0"/>
            </a:br>
            <a:r>
              <a:rPr lang="en-GB" sz="1700" dirty="0" err="1" smtClean="0"/>
              <a:t>Àrea</a:t>
            </a:r>
            <a:r>
              <a:rPr lang="en-GB" sz="1700" dirty="0" smtClean="0"/>
              <a:t> </a:t>
            </a:r>
            <a:r>
              <a:rPr lang="en-GB" sz="1700" dirty="0" err="1" smtClean="0"/>
              <a:t>Metropolitana</a:t>
            </a:r>
            <a:r>
              <a:rPr lang="en-GB" sz="1700" dirty="0" smtClean="0"/>
              <a:t> de Barcelona</a:t>
            </a:r>
            <a:br>
              <a:rPr lang="en-GB" sz="1700" dirty="0" smtClean="0"/>
            </a:br>
            <a:r>
              <a:rPr lang="en-GB" sz="1700" dirty="0"/>
              <a:t/>
            </a:r>
            <a:br>
              <a:rPr lang="en-GB" sz="1700" dirty="0"/>
            </a:br>
            <a:r>
              <a:rPr lang="en-GB" sz="1700" dirty="0" smtClean="0"/>
              <a:t/>
            </a:r>
            <a:br>
              <a:rPr lang="en-GB" sz="1700" dirty="0" smtClean="0"/>
            </a:br>
            <a:r>
              <a:rPr lang="en-GB" sz="1700" dirty="0" smtClean="0"/>
              <a:t/>
            </a:r>
            <a:br>
              <a:rPr lang="en-GB" sz="1700" dirty="0" smtClean="0"/>
            </a:br>
            <a:r>
              <a:rPr lang="en-GB" sz="1700" dirty="0" smtClean="0"/>
              <a:t>April 9</a:t>
            </a:r>
            <a:r>
              <a:rPr lang="en-GB" sz="1700" baseline="30000" dirty="0" smtClean="0"/>
              <a:t>th</a:t>
            </a:r>
            <a:r>
              <a:rPr lang="en-GB" sz="1700" dirty="0" smtClean="0"/>
              <a:t>, 2014 </a:t>
            </a:r>
            <a:endParaRPr lang="en-GB" sz="1800" b="1" dirty="0" smtClean="0">
              <a:solidFill>
                <a:schemeClr val="tx1"/>
              </a:solidFill>
            </a:endParaRPr>
          </a:p>
        </p:txBody>
      </p:sp>
      <p:pic>
        <p:nvPicPr>
          <p:cNvPr id="7172" name="Picture 4" descr="N:\LOGOS\IERMB\Logo IER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142875"/>
            <a:ext cx="1630363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6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53D9314A-47D0-4278-963C-A77FF0CDCE23}" type="slidenum">
              <a:rPr lang="es-ES" sz="1000">
                <a:solidFill>
                  <a:srgbClr val="333333"/>
                </a:solidFill>
              </a:rPr>
              <a:pPr/>
              <a:t>10</a:t>
            </a:fld>
            <a:endParaRPr lang="es-ES" sz="1000">
              <a:solidFill>
                <a:srgbClr val="333333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>
                <a:solidFill>
                  <a:srgbClr val="FFFFFF"/>
                </a:solidFill>
                <a:latin typeface="Verdana" charset="0"/>
                <a:cs typeface="+mn-cs"/>
              </a:rPr>
              <a:t>1. Introduction and objectives</a:t>
            </a: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232" name="Picture 2" descr="C:\Users\Vittorio\Documents\01 Projectes\PEMB 20 02 2012\image_gallery_pe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6200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8" descr="logo IERMB pàg 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4838" y="6381750"/>
            <a:ext cx="88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5 CuadroTexto"/>
          <p:cNvSpPr txBox="1">
            <a:spLocks noChangeArrowheads="1"/>
          </p:cNvSpPr>
          <p:nvPr/>
        </p:nvSpPr>
        <p:spPr bwMode="auto">
          <a:xfrm>
            <a:off x="251520" y="980728"/>
            <a:ext cx="8294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+mj-lt"/>
                <a:cs typeface="+mn-cs"/>
              </a:rPr>
              <a:t>The process of territorial expansion of the metropolitan areas in </a:t>
            </a:r>
            <a:r>
              <a:rPr lang="en-US" sz="2800" b="1" dirty="0" err="1" smtClean="0">
                <a:solidFill>
                  <a:prstClr val="black"/>
                </a:solidFill>
                <a:latin typeface="+mj-lt"/>
                <a:cs typeface="+mn-cs"/>
              </a:rPr>
              <a:t>Catalunya</a:t>
            </a:r>
            <a:r>
              <a:rPr lang="en-US" sz="2800" b="1" dirty="0" smtClean="0">
                <a:solidFill>
                  <a:prstClr val="black"/>
                </a:solidFill>
                <a:latin typeface="+mj-lt"/>
                <a:cs typeface="+mn-cs"/>
              </a:rPr>
              <a:t>. 1986-2001</a:t>
            </a:r>
            <a:endParaRPr lang="en-US" sz="2800" b="1" dirty="0">
              <a:solidFill>
                <a:prstClr val="black"/>
              </a:solidFill>
              <a:latin typeface="+mj-lt"/>
              <a:cs typeface="+mn-cs"/>
            </a:endParaRPr>
          </a:p>
        </p:txBody>
      </p:sp>
      <p:pic>
        <p:nvPicPr>
          <p:cNvPr id="18" name="Picture 2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2732559"/>
            <a:ext cx="22669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8 CuadroTexto"/>
          <p:cNvSpPr txBox="1">
            <a:spLocks noChangeArrowheads="1"/>
          </p:cNvSpPr>
          <p:nvPr/>
        </p:nvSpPr>
        <p:spPr bwMode="auto">
          <a:xfrm>
            <a:off x="410146" y="2289647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prstClr val="black"/>
                </a:solidFill>
                <a:latin typeface="Calibri"/>
                <a:cs typeface="+mn-cs"/>
              </a:rPr>
              <a:t>a) 1986</a:t>
            </a:r>
          </a:p>
        </p:txBody>
      </p:sp>
      <p:pic>
        <p:nvPicPr>
          <p:cNvPr id="20" name="Picture 3" descr="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1808" y="2678584"/>
            <a:ext cx="22669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8 CuadroTexto"/>
          <p:cNvSpPr txBox="1">
            <a:spLocks noChangeArrowheads="1"/>
          </p:cNvSpPr>
          <p:nvPr/>
        </p:nvSpPr>
        <p:spPr bwMode="auto">
          <a:xfrm>
            <a:off x="2642171" y="2280122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prstClr val="black"/>
                </a:solidFill>
                <a:latin typeface="Calibri"/>
                <a:cs typeface="+mn-cs"/>
              </a:rPr>
              <a:t>b) 1991</a:t>
            </a:r>
          </a:p>
        </p:txBody>
      </p:sp>
      <p:pic>
        <p:nvPicPr>
          <p:cNvPr id="22" name="Picture 4" descr="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13833" y="2650009"/>
            <a:ext cx="22669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8 CuadroTexto"/>
          <p:cNvSpPr txBox="1">
            <a:spLocks noChangeArrowheads="1"/>
          </p:cNvSpPr>
          <p:nvPr/>
        </p:nvSpPr>
        <p:spPr bwMode="auto">
          <a:xfrm>
            <a:off x="4874196" y="2218209"/>
            <a:ext cx="1785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prstClr val="black"/>
                </a:solidFill>
                <a:latin typeface="Calibri"/>
                <a:cs typeface="+mn-cs"/>
              </a:rPr>
              <a:t>c) 1996</a:t>
            </a:r>
          </a:p>
        </p:txBody>
      </p:sp>
      <p:sp>
        <p:nvSpPr>
          <p:cNvPr id="24" name="8 CuadroTexto"/>
          <p:cNvSpPr txBox="1">
            <a:spLocks noChangeArrowheads="1"/>
          </p:cNvSpPr>
          <p:nvPr/>
        </p:nvSpPr>
        <p:spPr bwMode="auto">
          <a:xfrm>
            <a:off x="7191946" y="2218209"/>
            <a:ext cx="1785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prstClr val="black"/>
                </a:solidFill>
                <a:latin typeface="Calibri"/>
                <a:cs typeface="+mn-cs"/>
              </a:rPr>
              <a:t>d) 2001</a:t>
            </a:r>
          </a:p>
        </p:txBody>
      </p:sp>
      <p:pic>
        <p:nvPicPr>
          <p:cNvPr id="25" name="Picture 2" descr="0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1571" y="2496022"/>
            <a:ext cx="2319337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CuadroTexto"/>
          <p:cNvSpPr txBox="1"/>
          <p:nvPr/>
        </p:nvSpPr>
        <p:spPr>
          <a:xfrm>
            <a:off x="2483768" y="4975200"/>
            <a:ext cx="64293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050" dirty="0" err="1" smtClean="0">
                <a:solidFill>
                  <a:prstClr val="black"/>
                </a:solidFill>
                <a:latin typeface="Calibri"/>
                <a:cs typeface="+mn-cs"/>
              </a:rPr>
              <a:t>Source</a:t>
            </a:r>
            <a:r>
              <a:rPr lang="ca-ES" sz="1050" dirty="0" smtClean="0">
                <a:solidFill>
                  <a:prstClr val="black"/>
                </a:solidFill>
                <a:latin typeface="Calibri"/>
                <a:cs typeface="+mn-cs"/>
              </a:rPr>
              <a:t>: Trullén </a:t>
            </a:r>
            <a:r>
              <a:rPr lang="ca-ES" sz="1050" dirty="0">
                <a:solidFill>
                  <a:prstClr val="black"/>
                </a:solidFill>
                <a:latin typeface="Calibri"/>
                <a:cs typeface="+mn-cs"/>
              </a:rPr>
              <a:t>and Boix (2000), Boix </a:t>
            </a:r>
            <a:r>
              <a:rPr lang="ca-ES" sz="1050" dirty="0" smtClean="0">
                <a:solidFill>
                  <a:prstClr val="black"/>
                </a:solidFill>
                <a:latin typeface="Calibri"/>
                <a:cs typeface="+mn-cs"/>
              </a:rPr>
              <a:t>and </a:t>
            </a:r>
            <a:r>
              <a:rPr lang="ca-ES" sz="1050" dirty="0">
                <a:solidFill>
                  <a:prstClr val="black"/>
                </a:solidFill>
                <a:latin typeface="Calibri"/>
                <a:cs typeface="+mn-cs"/>
              </a:rPr>
              <a:t>Galletto (2004), </a:t>
            </a:r>
            <a:r>
              <a:rPr lang="ca-ES" sz="1050" dirty="0" smtClean="0">
                <a:solidFill>
                  <a:prstClr val="black"/>
                </a:solidFill>
                <a:latin typeface="Calibri"/>
                <a:cs typeface="+mn-cs"/>
              </a:rPr>
              <a:t>and </a:t>
            </a:r>
            <a:r>
              <a:rPr lang="ca-ES" sz="1050" dirty="0">
                <a:solidFill>
                  <a:prstClr val="black"/>
                </a:solidFill>
                <a:latin typeface="Calibri"/>
                <a:cs typeface="+mn-cs"/>
              </a:rPr>
              <a:t>Boix </a:t>
            </a:r>
            <a:r>
              <a:rPr lang="ca-ES" sz="1050" dirty="0" smtClean="0">
                <a:solidFill>
                  <a:prstClr val="black"/>
                </a:solidFill>
                <a:latin typeface="Calibri"/>
                <a:cs typeface="+mn-cs"/>
              </a:rPr>
              <a:t>and </a:t>
            </a:r>
            <a:r>
              <a:rPr lang="ca-ES" sz="1050" dirty="0">
                <a:solidFill>
                  <a:prstClr val="black"/>
                </a:solidFill>
                <a:latin typeface="Calibri"/>
                <a:cs typeface="+mn-cs"/>
              </a:rPr>
              <a:t>Veneri (2008).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07950" y="250825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 smtClean="0">
                <a:solidFill>
                  <a:srgbClr val="FFFFFF"/>
                </a:solidFill>
                <a:latin typeface="Verdana" charset="0"/>
                <a:cs typeface="+mn-cs"/>
              </a:rPr>
              <a:t>2. Barcelona 1986-2013: economy and society</a:t>
            </a:r>
            <a:endParaRPr lang="en-U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4114800" cy="3917950"/>
          </a:xfrm>
          <a:prstGeom prst="rect">
            <a:avLst/>
          </a:prstGeo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</a:pPr>
            <a:r>
              <a:rPr lang="en-US" sz="2400" dirty="0" smtClean="0"/>
              <a:t>Territorial expansion and formation of the metropolitan area from 1986</a:t>
            </a:r>
          </a:p>
          <a:p>
            <a:pPr marL="990600" lvl="1" indent="-533400" algn="just" eaLnBrk="1" hangingPunct="1">
              <a:lnSpc>
                <a:spcPct val="80000"/>
              </a:lnSpc>
            </a:pPr>
            <a:r>
              <a:rPr lang="en-US" sz="2000" dirty="0" smtClean="0"/>
              <a:t>164 cities </a:t>
            </a:r>
          </a:p>
          <a:p>
            <a:pPr marL="990600" lvl="1" indent="-533400" algn="just" eaLnBrk="1" hangingPunct="1">
              <a:lnSpc>
                <a:spcPct val="80000"/>
              </a:lnSpc>
            </a:pPr>
            <a:r>
              <a:rPr lang="en-US" sz="2000" dirty="0" smtClean="0"/>
              <a:t>4.8 millions inhabitants </a:t>
            </a:r>
          </a:p>
          <a:p>
            <a:pPr marL="990600" lvl="1" indent="-533400" algn="just" eaLnBrk="1" hangingPunct="1">
              <a:lnSpc>
                <a:spcPct val="80000"/>
              </a:lnSpc>
            </a:pPr>
            <a:r>
              <a:rPr lang="en-US" sz="2000" dirty="0" smtClean="0"/>
              <a:t>2.2 millions jobs</a:t>
            </a:r>
          </a:p>
          <a:p>
            <a:pPr marL="990600" lvl="1" indent="-533400" algn="just" eaLnBrk="1" hangingPunct="1">
              <a:lnSpc>
                <a:spcPct val="80000"/>
              </a:lnSpc>
            </a:pPr>
            <a:r>
              <a:rPr lang="en-US" sz="2000" dirty="0" smtClean="0"/>
              <a:t>Employment growth rate: 2.6% annual average from 1991 to 2008.</a:t>
            </a:r>
          </a:p>
          <a:p>
            <a:pPr marL="990600" lvl="1" indent="-533400" algn="just" eaLnBrk="1" hangingPunct="1">
              <a:lnSpc>
                <a:spcPct val="80000"/>
              </a:lnSpc>
            </a:pPr>
            <a:endParaRPr lang="en-US" sz="2000" dirty="0" smtClean="0"/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en-US" sz="2400" dirty="0" smtClean="0"/>
              <a:t>Polycentric network of cities</a:t>
            </a:r>
          </a:p>
        </p:txBody>
      </p:sp>
      <p:pic>
        <p:nvPicPr>
          <p:cNvPr id="235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349500"/>
            <a:ext cx="3548063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6877050" y="5876925"/>
            <a:ext cx="16557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chemeClr val="bg2"/>
                </a:solidFill>
              </a:rPr>
              <a:t>Source: Trullén and Boix (2006)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23560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0934A7B5-DC2D-4404-8C7F-AA09BA920A8B}" type="slidenum">
              <a:rPr lang="es-ES" sz="1000">
                <a:solidFill>
                  <a:srgbClr val="333333"/>
                </a:solidFill>
              </a:rPr>
              <a:pPr/>
              <a:t>11</a:t>
            </a:fld>
            <a:endParaRPr lang="es-ES" sz="1000">
              <a:solidFill>
                <a:srgbClr val="333333"/>
              </a:solidFill>
            </a:endParaRPr>
          </a:p>
        </p:txBody>
      </p:sp>
      <p:sp>
        <p:nvSpPr>
          <p:cNvPr id="23561" name="5 CuadroTexto"/>
          <p:cNvSpPr txBox="1">
            <a:spLocks noChangeArrowheads="1"/>
          </p:cNvSpPr>
          <p:nvPr/>
        </p:nvSpPr>
        <p:spPr bwMode="auto">
          <a:xfrm>
            <a:off x="238125" y="973138"/>
            <a:ext cx="8501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/>
              <a:t>The metropolitan region of Barcelona</a:t>
            </a:r>
          </a:p>
        </p:txBody>
      </p:sp>
      <p:pic>
        <p:nvPicPr>
          <p:cNvPr id="23562" name="Picture 2" descr="C:\Users\Vittorio\Documents\01 Projectes\PEMB 20 02 2012\image_gallery_pe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6200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8" descr="logo IERMB pàg 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4838" y="6381750"/>
            <a:ext cx="88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07950" y="250825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 smtClean="0">
                <a:solidFill>
                  <a:srgbClr val="FFFFFF"/>
                </a:solidFill>
                <a:latin typeface="Verdana" charset="0"/>
                <a:cs typeface="+mn-cs"/>
              </a:rPr>
              <a:t>2. Barcelona 1986-2013: economy and society</a:t>
            </a:r>
            <a:endParaRPr lang="en-U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6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53D9314A-47D0-4278-963C-A77FF0CDCE23}" type="slidenum">
              <a:rPr lang="es-ES" sz="1000">
                <a:solidFill>
                  <a:srgbClr val="333333"/>
                </a:solidFill>
              </a:rPr>
              <a:pPr/>
              <a:t>12</a:t>
            </a:fld>
            <a:endParaRPr lang="es-ES" sz="1000">
              <a:solidFill>
                <a:srgbClr val="333333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>
                <a:solidFill>
                  <a:srgbClr val="FFFFFF"/>
                </a:solidFill>
                <a:latin typeface="Verdana" charset="0"/>
                <a:cs typeface="+mn-cs"/>
              </a:rPr>
              <a:t>1. Introduction and objectives</a:t>
            </a: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232" name="Picture 2" descr="C:\Users\Vittorio\Documents\01 Projectes\PEMB 20 02 2012\image_gallery_pe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6200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8" descr="logo IERMB pàg 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4838" y="6381750"/>
            <a:ext cx="88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5 CuadroTexto"/>
          <p:cNvSpPr txBox="1">
            <a:spLocks noChangeArrowheads="1"/>
          </p:cNvSpPr>
          <p:nvPr/>
        </p:nvSpPr>
        <p:spPr bwMode="auto">
          <a:xfrm>
            <a:off x="396553" y="1053058"/>
            <a:ext cx="82089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dirty="0" smtClean="0"/>
              <a:t>Contribution of domestic and foreign demand to GDP growth in Spain, in percentage points, 2001 - 2013</a:t>
            </a:r>
            <a:endParaRPr lang="ca-ES" dirty="0">
              <a:solidFill>
                <a:srgbClr val="000000"/>
              </a:solidFill>
            </a:endParaRPr>
          </a:p>
        </p:txBody>
      </p:sp>
      <p:sp>
        <p:nvSpPr>
          <p:cNvPr id="18" name="5 CuadroTexto"/>
          <p:cNvSpPr txBox="1">
            <a:spLocks noChangeArrowheads="1"/>
          </p:cNvSpPr>
          <p:nvPr/>
        </p:nvSpPr>
        <p:spPr bwMode="auto">
          <a:xfrm>
            <a:off x="7164288" y="6309320"/>
            <a:ext cx="11525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900" dirty="0" smtClean="0">
                <a:solidFill>
                  <a:srgbClr val="000000"/>
                </a:solidFill>
                <a:cs typeface="Times New Roman" pitchFamily="18" charset="0"/>
              </a:rPr>
              <a:t>Source: I</a:t>
            </a:r>
            <a:r>
              <a:rPr lang="ca-ES" sz="900" dirty="0" smtClean="0">
                <a:solidFill>
                  <a:srgbClr val="000000"/>
                </a:solidFill>
              </a:rPr>
              <a:t>NE</a:t>
            </a:r>
            <a:endParaRPr lang="fr-FR" sz="9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51520" y="692696"/>
            <a:ext cx="8210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sz="2400" dirty="0" smtClean="0">
                <a:solidFill>
                  <a:srgbClr val="000000"/>
                </a:solidFill>
              </a:rPr>
              <a:t>Foreign sector</a:t>
            </a:r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22" name="1 Gráfico"/>
          <p:cNvGraphicFramePr/>
          <p:nvPr/>
        </p:nvGraphicFramePr>
        <p:xfrm>
          <a:off x="827584" y="1772816"/>
          <a:ext cx="741682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07950" y="250825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 smtClean="0">
                <a:solidFill>
                  <a:srgbClr val="FFFFFF"/>
                </a:solidFill>
                <a:latin typeface="Verdana" charset="0"/>
                <a:cs typeface="+mn-cs"/>
              </a:rPr>
              <a:t>2. Barcelona 1986-2013: economy and society</a:t>
            </a:r>
            <a:endParaRPr lang="en-U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6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53D9314A-47D0-4278-963C-A77FF0CDCE23}" type="slidenum">
              <a:rPr lang="es-ES" sz="1000">
                <a:solidFill>
                  <a:srgbClr val="333333"/>
                </a:solidFill>
              </a:rPr>
              <a:pPr/>
              <a:t>13</a:t>
            </a:fld>
            <a:endParaRPr lang="es-ES" sz="1000">
              <a:solidFill>
                <a:srgbClr val="333333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>
                <a:solidFill>
                  <a:srgbClr val="FFFFFF"/>
                </a:solidFill>
                <a:latin typeface="Verdana" charset="0"/>
                <a:cs typeface="+mn-cs"/>
              </a:rPr>
              <a:t>1. Introduction and objectives</a:t>
            </a: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232" name="Picture 2" descr="C:\Users\Vittorio\Documents\01 Projectes\PEMB 20 02 2012\image_gallery_pe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6200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8" descr="logo IERMB pàg 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4838" y="6381750"/>
            <a:ext cx="88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5 CuadroTexto"/>
          <p:cNvSpPr txBox="1">
            <a:spLocks noChangeArrowheads="1"/>
          </p:cNvSpPr>
          <p:nvPr/>
        </p:nvSpPr>
        <p:spPr bwMode="auto">
          <a:xfrm>
            <a:off x="1043608" y="6021288"/>
            <a:ext cx="748823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1050" dirty="0" smtClean="0">
                <a:latin typeface="Arial"/>
                <a:cs typeface="Times New Roman"/>
              </a:rPr>
              <a:t>Source: </a:t>
            </a:r>
            <a:r>
              <a:rPr lang="ca-ES" sz="1050" dirty="0"/>
              <a:t>IERMB </a:t>
            </a:r>
            <a:r>
              <a:rPr lang="ca-ES" sz="1050" dirty="0" err="1" smtClean="0"/>
              <a:t>from</a:t>
            </a:r>
            <a:r>
              <a:rPr lang="ca-ES" sz="1050" dirty="0" smtClean="0"/>
              <a:t> WTO </a:t>
            </a:r>
            <a:r>
              <a:rPr lang="ca-ES" sz="1050" dirty="0" err="1" smtClean="0"/>
              <a:t>Statistics</a:t>
            </a:r>
            <a:r>
              <a:rPr lang="ca-ES" sz="1050" dirty="0" smtClean="0"/>
              <a:t> </a:t>
            </a:r>
            <a:r>
              <a:rPr lang="ca-ES" sz="1050" dirty="0" err="1"/>
              <a:t>database</a:t>
            </a:r>
            <a:r>
              <a:rPr lang="ca-ES" sz="1050" dirty="0"/>
              <a:t>, DATACOMEX (AEAT) </a:t>
            </a:r>
            <a:r>
              <a:rPr lang="ca-ES" sz="1050" dirty="0" smtClean="0"/>
              <a:t>and </a:t>
            </a:r>
            <a:r>
              <a:rPr lang="ca-ES" sz="1050" dirty="0" err="1" smtClean="0"/>
              <a:t>Eurostat</a:t>
            </a:r>
            <a:r>
              <a:rPr lang="ca-ES" sz="1050" dirty="0"/>
              <a:t>.</a:t>
            </a:r>
            <a:endParaRPr lang="fr-FR" sz="1050" dirty="0">
              <a:latin typeface="Arial"/>
              <a:cs typeface="Times New Roman"/>
            </a:endParaRPr>
          </a:p>
        </p:txBody>
      </p:sp>
      <p:graphicFrame>
        <p:nvGraphicFramePr>
          <p:cNvPr id="22" name="1 Gráfico"/>
          <p:cNvGraphicFramePr/>
          <p:nvPr/>
        </p:nvGraphicFramePr>
        <p:xfrm>
          <a:off x="971600" y="1628800"/>
          <a:ext cx="7220411" cy="4355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5 CuadroTexto"/>
          <p:cNvSpPr txBox="1">
            <a:spLocks noChangeArrowheads="1"/>
          </p:cNvSpPr>
          <p:nvPr/>
        </p:nvSpPr>
        <p:spPr bwMode="auto">
          <a:xfrm>
            <a:off x="251520" y="692696"/>
            <a:ext cx="8210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sz="2400" dirty="0" smtClean="0">
                <a:solidFill>
                  <a:srgbClr val="000000"/>
                </a:solidFill>
              </a:rPr>
              <a:t>Foreign sector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07950" y="250825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 smtClean="0">
                <a:solidFill>
                  <a:srgbClr val="FFFFFF"/>
                </a:solidFill>
                <a:latin typeface="Verdana" charset="0"/>
                <a:cs typeface="+mn-cs"/>
              </a:rPr>
              <a:t>2. Barcelona 1986-2013: economy and society</a:t>
            </a:r>
            <a:endParaRPr lang="en-U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  <p:sp>
        <p:nvSpPr>
          <p:cNvPr id="25" name="5 CuadroTexto"/>
          <p:cNvSpPr txBox="1">
            <a:spLocks noChangeArrowheads="1"/>
          </p:cNvSpPr>
          <p:nvPr/>
        </p:nvSpPr>
        <p:spPr bwMode="auto">
          <a:xfrm>
            <a:off x="396553" y="1259468"/>
            <a:ext cx="8208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Weight of Catalan and Spanish exports over EU-15 and world, 1995-2012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6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53D9314A-47D0-4278-963C-A77FF0CDCE23}" type="slidenum">
              <a:rPr lang="es-ES" sz="1000">
                <a:solidFill>
                  <a:srgbClr val="333333"/>
                </a:solidFill>
              </a:rPr>
              <a:pPr/>
              <a:t>14</a:t>
            </a:fld>
            <a:endParaRPr lang="es-ES" sz="1000">
              <a:solidFill>
                <a:srgbClr val="333333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>
                <a:solidFill>
                  <a:srgbClr val="FFFFFF"/>
                </a:solidFill>
                <a:latin typeface="Verdana" charset="0"/>
                <a:cs typeface="+mn-cs"/>
              </a:rPr>
              <a:t>1. Introduction and objectives</a:t>
            </a: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232" name="Picture 2" descr="C:\Users\Vittorio\Documents\01 Projectes\PEMB 20 02 2012\image_gallery_pe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6200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8" descr="logo IERMB pàg 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4838" y="6381750"/>
            <a:ext cx="88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5 CuadroTexto"/>
          <p:cNvSpPr txBox="1">
            <a:spLocks noChangeArrowheads="1"/>
          </p:cNvSpPr>
          <p:nvPr/>
        </p:nvSpPr>
        <p:spPr bwMode="auto">
          <a:xfrm>
            <a:off x="152275" y="1074216"/>
            <a:ext cx="88122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400" dirty="0" smtClean="0"/>
              <a:t>How has the crisis affected the metropolis of Barcelona? </a:t>
            </a:r>
          </a:p>
          <a:p>
            <a:pPr marL="457200" indent="-457200"/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crisis between 2008 and 2013 has led to the destruction of 0.5 million jobs (Barcelona province).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dirty="0" err="1" smtClean="0"/>
              <a:t>Gini</a:t>
            </a:r>
            <a:r>
              <a:rPr lang="en-US" sz="2400" dirty="0" smtClean="0"/>
              <a:t> index of disposable income increases from 0.29 in 2006 to 0.33 in 2011.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 five years (2006-2011), income distribution has worsened to the level of 1995.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07950" y="250825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 smtClean="0">
                <a:solidFill>
                  <a:srgbClr val="FFFFFF"/>
                </a:solidFill>
                <a:latin typeface="Verdana" charset="0"/>
                <a:cs typeface="+mn-cs"/>
              </a:rPr>
              <a:t>2. Barcelona 1986-2013: economy and society</a:t>
            </a:r>
            <a:endParaRPr lang="en-U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6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53D9314A-47D0-4278-963C-A77FF0CDCE23}" type="slidenum">
              <a:rPr lang="es-ES" sz="1000">
                <a:solidFill>
                  <a:srgbClr val="333333"/>
                </a:solidFill>
              </a:rPr>
              <a:pPr/>
              <a:t>15</a:t>
            </a:fld>
            <a:endParaRPr lang="es-ES" sz="1000">
              <a:solidFill>
                <a:srgbClr val="333333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>
                <a:solidFill>
                  <a:srgbClr val="FFFFFF"/>
                </a:solidFill>
                <a:latin typeface="Verdana" charset="0"/>
                <a:cs typeface="+mn-cs"/>
              </a:rPr>
              <a:t>1. Introduction and objectives</a:t>
            </a: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232" name="Picture 2" descr="C:\Users\Vittorio\Documents\01 Projectes\PEMB 20 02 2012\image_gallery_pe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6200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8" descr="logo IERMB pàg 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4838" y="6381750"/>
            <a:ext cx="88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51520" y="692696"/>
            <a:ext cx="8210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sz="2400" smtClean="0"/>
              <a:t>Income and living conditions</a:t>
            </a:r>
            <a:endParaRPr lang="en-US" sz="2400"/>
          </a:p>
        </p:txBody>
      </p:sp>
      <p:sp>
        <p:nvSpPr>
          <p:cNvPr id="21" name="20 CuadroTexto"/>
          <p:cNvSpPr txBox="1"/>
          <p:nvPr/>
        </p:nvSpPr>
        <p:spPr>
          <a:xfrm>
            <a:off x="1259632" y="561072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Source: IERMB, Survey on Living Conditions and Habits of the Population, 1985-2000; </a:t>
            </a:r>
            <a:r>
              <a:rPr lang="en-GB" sz="900" dirty="0" err="1" smtClean="0"/>
              <a:t>Idescat</a:t>
            </a:r>
            <a:r>
              <a:rPr lang="en-GB" sz="900" dirty="0" smtClean="0"/>
              <a:t> and IERMB, Survey on Living Conditions and Habits of the Population, 2006-2011</a:t>
            </a:r>
            <a:r>
              <a:rPr lang="es-ES" sz="900" dirty="0" smtClean="0"/>
              <a:t>.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1115616" y="1412776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b="1" dirty="0" err="1" smtClean="0">
                <a:latin typeface="+mj-lt"/>
                <a:cs typeface="Tahoma" pitchFamily="34" charset="0"/>
              </a:rPr>
              <a:t>Gini</a:t>
            </a:r>
            <a:r>
              <a:rPr lang="en-GB" sz="1200" b="1" dirty="0" smtClean="0">
                <a:latin typeface="+mj-lt"/>
                <a:cs typeface="Tahoma" pitchFamily="34" charset="0"/>
              </a:rPr>
              <a:t> index of disposable income. Barcelona and Barcelona Metropolitan Area (BMA), 1985-2011. 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07950" y="250825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 smtClean="0">
                <a:solidFill>
                  <a:srgbClr val="FFFFFF"/>
                </a:solidFill>
                <a:latin typeface="Verdana" charset="0"/>
                <a:cs typeface="+mn-cs"/>
              </a:rPr>
              <a:t>2. Barcelona 1986-2013: economy and society</a:t>
            </a:r>
            <a:endParaRPr lang="en-U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  <p:graphicFrame>
        <p:nvGraphicFramePr>
          <p:cNvPr id="26" name="1 Gráfico"/>
          <p:cNvGraphicFramePr/>
          <p:nvPr/>
        </p:nvGraphicFramePr>
        <p:xfrm>
          <a:off x="1187624" y="1916832"/>
          <a:ext cx="633670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6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53D9314A-47D0-4278-963C-A77FF0CDCE23}" type="slidenum">
              <a:rPr lang="es-ES" sz="1000">
                <a:solidFill>
                  <a:srgbClr val="333333"/>
                </a:solidFill>
              </a:rPr>
              <a:pPr/>
              <a:t>16</a:t>
            </a:fld>
            <a:endParaRPr lang="es-ES" sz="1000">
              <a:solidFill>
                <a:srgbClr val="333333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>
                <a:solidFill>
                  <a:srgbClr val="FFFFFF"/>
                </a:solidFill>
                <a:latin typeface="Verdana" charset="0"/>
                <a:cs typeface="+mn-cs"/>
              </a:rPr>
              <a:t>1. Introduction and objectives</a:t>
            </a: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232" name="Picture 2" descr="C:\Users\Vittorio\Documents\01 Projectes\PEMB 20 02 2012\image_gallery_pe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6200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8" descr="logo IERMB pàg 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4838" y="6381750"/>
            <a:ext cx="88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CuadroTexto"/>
          <p:cNvSpPr txBox="1"/>
          <p:nvPr/>
        </p:nvSpPr>
        <p:spPr>
          <a:xfrm>
            <a:off x="1259632" y="1368770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b="1" dirty="0" smtClean="0">
                <a:latin typeface="+mj-lt"/>
                <a:cs typeface="Tahoma" pitchFamily="34" charset="0"/>
              </a:rPr>
              <a:t>S80/S20 ratio of disposable income. Barcelona and Barcelona Metropolitan Area (BMA), 1985-2011. 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1259632" y="561072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Source: IERMB, Survey on Living Conditions and Habits of the Population, 1985-2000; </a:t>
            </a:r>
            <a:r>
              <a:rPr lang="en-GB" sz="900" dirty="0" err="1" smtClean="0"/>
              <a:t>Idescat</a:t>
            </a:r>
            <a:r>
              <a:rPr lang="en-GB" sz="900" dirty="0" smtClean="0"/>
              <a:t> and IERMB, Survey on Living Conditions and Habits of the Population, 2006-2011</a:t>
            </a:r>
            <a:r>
              <a:rPr lang="es-ES" sz="900" dirty="0" smtClean="0"/>
              <a:t>.</a:t>
            </a:r>
          </a:p>
        </p:txBody>
      </p:sp>
      <p:sp>
        <p:nvSpPr>
          <p:cNvPr id="25" name="5 CuadroTexto"/>
          <p:cNvSpPr txBox="1">
            <a:spLocks noChangeArrowheads="1"/>
          </p:cNvSpPr>
          <p:nvPr/>
        </p:nvSpPr>
        <p:spPr bwMode="auto">
          <a:xfrm>
            <a:off x="251520" y="692696"/>
            <a:ext cx="8210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sz="2400" smtClean="0"/>
              <a:t>Income and living conditions</a:t>
            </a:r>
            <a:endParaRPr lang="en-US" sz="2400"/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07950" y="250825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 smtClean="0">
                <a:solidFill>
                  <a:srgbClr val="FFFFFF"/>
                </a:solidFill>
                <a:latin typeface="Verdana" charset="0"/>
                <a:cs typeface="+mn-cs"/>
              </a:rPr>
              <a:t>2. Barcelona 1986-2013: economy and society</a:t>
            </a:r>
            <a:endParaRPr lang="en-U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  <p:graphicFrame>
        <p:nvGraphicFramePr>
          <p:cNvPr id="27" name="20 Gráfico"/>
          <p:cNvGraphicFramePr>
            <a:graphicFrameLocks/>
          </p:cNvGraphicFramePr>
          <p:nvPr/>
        </p:nvGraphicFramePr>
        <p:xfrm>
          <a:off x="1331640" y="1916832"/>
          <a:ext cx="626469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6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53D9314A-47D0-4278-963C-A77FF0CDCE23}" type="slidenum">
              <a:rPr lang="es-ES" sz="1000">
                <a:solidFill>
                  <a:srgbClr val="333333"/>
                </a:solidFill>
              </a:rPr>
              <a:pPr/>
              <a:t>17</a:t>
            </a:fld>
            <a:endParaRPr lang="es-ES" sz="1000">
              <a:solidFill>
                <a:srgbClr val="333333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>
                <a:solidFill>
                  <a:srgbClr val="FFFFFF"/>
                </a:solidFill>
                <a:latin typeface="Verdana" charset="0"/>
                <a:cs typeface="+mn-cs"/>
              </a:rPr>
              <a:t>1. Introduction and objectives</a:t>
            </a: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232" name="Picture 2" descr="C:\Users\Vittorio\Documents\01 Projectes\PEMB 20 02 2012\image_gallery_pe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6200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8" descr="logo IERMB pàg 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4838" y="6381750"/>
            <a:ext cx="88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CuadroTexto"/>
          <p:cNvSpPr txBox="1"/>
          <p:nvPr/>
        </p:nvSpPr>
        <p:spPr>
          <a:xfrm>
            <a:off x="1331640" y="1368770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b="1" dirty="0" smtClean="0">
                <a:latin typeface="+mj-lt"/>
                <a:cs typeface="Tahoma" pitchFamily="34" charset="0"/>
              </a:rPr>
              <a:t>S90/S10 ratio of disposable income. Barcelona and Barcelona Metropolitan Area (BMA), 1985-2011. 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1259632" y="561072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Source: IERMB, Survey on Living Conditions and Habits of the Population, 1985-2000; </a:t>
            </a:r>
            <a:r>
              <a:rPr lang="en-GB" sz="900" dirty="0" err="1" smtClean="0"/>
              <a:t>Idescat</a:t>
            </a:r>
            <a:r>
              <a:rPr lang="en-GB" sz="900" dirty="0" smtClean="0"/>
              <a:t> and IERMB, Survey on Living Conditions and Habits of the Population, 2006-2011</a:t>
            </a:r>
            <a:r>
              <a:rPr lang="es-ES" sz="900" dirty="0" smtClean="0"/>
              <a:t>.</a:t>
            </a:r>
          </a:p>
        </p:txBody>
      </p:sp>
      <p:sp>
        <p:nvSpPr>
          <p:cNvPr id="25" name="5 CuadroTexto"/>
          <p:cNvSpPr txBox="1">
            <a:spLocks noChangeArrowheads="1"/>
          </p:cNvSpPr>
          <p:nvPr/>
        </p:nvSpPr>
        <p:spPr bwMode="auto">
          <a:xfrm>
            <a:off x="251520" y="692696"/>
            <a:ext cx="8210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sz="2400" smtClean="0"/>
              <a:t>Income and living conditions</a:t>
            </a:r>
            <a:endParaRPr lang="en-US" sz="2400"/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07950" y="250825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 smtClean="0">
                <a:solidFill>
                  <a:srgbClr val="FFFFFF"/>
                </a:solidFill>
                <a:latin typeface="Verdana" charset="0"/>
                <a:cs typeface="+mn-cs"/>
              </a:rPr>
              <a:t>2. Barcelona 1986-2013: economy and society</a:t>
            </a:r>
            <a:endParaRPr lang="en-U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  <p:graphicFrame>
        <p:nvGraphicFramePr>
          <p:cNvPr id="27" name="21 Gráfico"/>
          <p:cNvGraphicFramePr>
            <a:graphicFrameLocks/>
          </p:cNvGraphicFramePr>
          <p:nvPr/>
        </p:nvGraphicFramePr>
        <p:xfrm>
          <a:off x="1403648" y="1916832"/>
          <a:ext cx="61926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6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53D9314A-47D0-4278-963C-A77FF0CDCE23}" type="slidenum">
              <a:rPr lang="es-ES" sz="1000">
                <a:solidFill>
                  <a:srgbClr val="333333"/>
                </a:solidFill>
              </a:rPr>
              <a:pPr/>
              <a:t>18</a:t>
            </a:fld>
            <a:endParaRPr lang="es-ES" sz="1000">
              <a:solidFill>
                <a:srgbClr val="333333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>
                <a:solidFill>
                  <a:srgbClr val="FFFFFF"/>
                </a:solidFill>
                <a:latin typeface="Verdana" charset="0"/>
                <a:cs typeface="+mn-cs"/>
              </a:rPr>
              <a:t>1. Introduction and objectives</a:t>
            </a: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232" name="Picture 2" descr="C:\Users\Vittorio\Documents\01 Projectes\PEMB 20 02 2012\image_gallery_pe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6200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8" descr="logo IERMB pàg 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4838" y="6381750"/>
            <a:ext cx="88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CuadroTexto"/>
          <p:cNvSpPr txBox="1"/>
          <p:nvPr/>
        </p:nvSpPr>
        <p:spPr>
          <a:xfrm>
            <a:off x="1259632" y="134076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+mj-lt"/>
                <a:cs typeface="Tahoma" pitchFamily="34" charset="0"/>
              </a:rPr>
              <a:t>Type of household according to kinship. Barcelona Metropolitan Area, 1985-2011. </a:t>
            </a:r>
          </a:p>
          <a:p>
            <a:pPr algn="just"/>
            <a:r>
              <a:rPr lang="en-US" sz="1200" b="1" dirty="0" smtClean="0">
                <a:latin typeface="+mj-lt"/>
                <a:cs typeface="Tahoma" pitchFamily="34" charset="0"/>
              </a:rPr>
              <a:t>Population  over 18 years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1259632" y="5610726"/>
            <a:ext cx="65527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Note: Data for 1985 refer to the 27 municipalities of the former Metropolitan Corporation of Barcelona.</a:t>
            </a:r>
            <a:endParaRPr lang="es-ES" sz="900" dirty="0" smtClean="0"/>
          </a:p>
          <a:p>
            <a:r>
              <a:rPr lang="en-GB" sz="900" dirty="0" smtClean="0"/>
              <a:t>Source: IERMB, Survey on Living Conditions and Habits of the Population, 1985-2000; </a:t>
            </a:r>
            <a:r>
              <a:rPr lang="en-GB" sz="900" dirty="0" err="1" smtClean="0"/>
              <a:t>Idescat</a:t>
            </a:r>
            <a:r>
              <a:rPr lang="en-GB" sz="900" dirty="0" smtClean="0"/>
              <a:t> and IERMB, Survey on Living Conditions and Habits of the Population, 2006-2011</a:t>
            </a:r>
            <a:r>
              <a:rPr lang="es-ES" sz="900" dirty="0" smtClean="0"/>
              <a:t>.</a:t>
            </a:r>
          </a:p>
        </p:txBody>
      </p:sp>
      <p:sp>
        <p:nvSpPr>
          <p:cNvPr id="25" name="5 CuadroTexto"/>
          <p:cNvSpPr txBox="1">
            <a:spLocks noChangeArrowheads="1"/>
          </p:cNvSpPr>
          <p:nvPr/>
        </p:nvSpPr>
        <p:spPr bwMode="auto">
          <a:xfrm>
            <a:off x="251520" y="692696"/>
            <a:ext cx="8210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sz="2400" smtClean="0"/>
              <a:t>Income and living conditions</a:t>
            </a:r>
            <a:endParaRPr lang="en-US" sz="2400"/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07950" y="250825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 smtClean="0">
                <a:solidFill>
                  <a:srgbClr val="FFFFFF"/>
                </a:solidFill>
                <a:latin typeface="Verdana" charset="0"/>
                <a:cs typeface="+mn-cs"/>
              </a:rPr>
              <a:t>2. Barcelona 1986-2013: economy and society</a:t>
            </a:r>
            <a:endParaRPr lang="en-U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  <p:graphicFrame>
        <p:nvGraphicFramePr>
          <p:cNvPr id="27" name="9 Gráfico"/>
          <p:cNvGraphicFramePr>
            <a:graphicFrameLocks/>
          </p:cNvGraphicFramePr>
          <p:nvPr/>
        </p:nvGraphicFramePr>
        <p:xfrm>
          <a:off x="1331640" y="1844824"/>
          <a:ext cx="61926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6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53D9314A-47D0-4278-963C-A77FF0CDCE23}" type="slidenum">
              <a:rPr lang="es-ES" sz="1000">
                <a:solidFill>
                  <a:srgbClr val="333333"/>
                </a:solidFill>
              </a:rPr>
              <a:pPr/>
              <a:t>19</a:t>
            </a:fld>
            <a:endParaRPr lang="es-ES" sz="1000">
              <a:solidFill>
                <a:srgbClr val="333333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>
                <a:solidFill>
                  <a:srgbClr val="FFFFFF"/>
                </a:solidFill>
                <a:latin typeface="Verdana" charset="0"/>
                <a:cs typeface="+mn-cs"/>
              </a:rPr>
              <a:t>1. Introduction and objectives</a:t>
            </a: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232" name="Picture 2" descr="C:\Users\Vittorio\Documents\01 Projectes\PEMB 20 02 2012\image_gallery_pe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6200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8" descr="logo IERMB pàg 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4838" y="6381750"/>
            <a:ext cx="88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CuadroTexto"/>
          <p:cNvSpPr txBox="1"/>
          <p:nvPr/>
        </p:nvSpPr>
        <p:spPr>
          <a:xfrm>
            <a:off x="1331640" y="1368770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+mj-lt"/>
                <a:cs typeface="Tahoma" pitchFamily="34" charset="0"/>
              </a:rPr>
              <a:t>Place of Birth. Barcelona Metropolitan Area, 1985-2011. </a:t>
            </a:r>
          </a:p>
          <a:p>
            <a:pPr algn="just"/>
            <a:r>
              <a:rPr lang="en-US" sz="1200" b="1" dirty="0" smtClean="0">
                <a:latin typeface="+mj-lt"/>
                <a:cs typeface="Tahoma" pitchFamily="34" charset="0"/>
              </a:rPr>
              <a:t>Population over 18 years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1259632" y="5445224"/>
            <a:ext cx="65527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Note: Data for 1985 refer to the 27 municipalities of the former Metropolitan Corporation of Barcelona.</a:t>
            </a:r>
          </a:p>
          <a:p>
            <a:r>
              <a:rPr lang="en-GB" sz="900" dirty="0" smtClean="0"/>
              <a:t>Source: IERMB, Survey on Living Conditions and Habits of the Population, 1985-2000; </a:t>
            </a:r>
            <a:r>
              <a:rPr lang="en-GB" sz="900" dirty="0" err="1" smtClean="0"/>
              <a:t>Idescat</a:t>
            </a:r>
            <a:r>
              <a:rPr lang="en-GB" sz="900" dirty="0" smtClean="0"/>
              <a:t> and IERMB, Survey on Living Conditions and Habits of the Population, 2006-2011</a:t>
            </a:r>
            <a:r>
              <a:rPr lang="es-ES" sz="900" dirty="0" smtClean="0"/>
              <a:t>.</a:t>
            </a:r>
          </a:p>
        </p:txBody>
      </p:sp>
      <p:sp>
        <p:nvSpPr>
          <p:cNvPr id="21" name="5 CuadroTexto"/>
          <p:cNvSpPr txBox="1">
            <a:spLocks noChangeArrowheads="1"/>
          </p:cNvSpPr>
          <p:nvPr/>
        </p:nvSpPr>
        <p:spPr bwMode="auto">
          <a:xfrm>
            <a:off x="251520" y="692696"/>
            <a:ext cx="8210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sz="2400" dirty="0" smtClean="0"/>
              <a:t>Income and living conditions</a:t>
            </a:r>
            <a:endParaRPr lang="en-US" sz="2400" dirty="0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07950" y="250825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 smtClean="0">
                <a:solidFill>
                  <a:srgbClr val="FFFFFF"/>
                </a:solidFill>
                <a:latin typeface="Verdana" charset="0"/>
                <a:cs typeface="+mn-cs"/>
              </a:rPr>
              <a:t>2. Barcelona 1986-2013: economy and society</a:t>
            </a:r>
            <a:endParaRPr lang="en-U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  <p:graphicFrame>
        <p:nvGraphicFramePr>
          <p:cNvPr id="27" name="10 Gráfico"/>
          <p:cNvGraphicFramePr>
            <a:graphicFrameLocks/>
          </p:cNvGraphicFramePr>
          <p:nvPr/>
        </p:nvGraphicFramePr>
        <p:xfrm>
          <a:off x="1331640" y="1844824"/>
          <a:ext cx="626469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819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820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8201" name="5 CuadroTexto"/>
          <p:cNvSpPr txBox="1">
            <a:spLocks noChangeArrowheads="1"/>
          </p:cNvSpPr>
          <p:nvPr/>
        </p:nvSpPr>
        <p:spPr bwMode="auto">
          <a:xfrm>
            <a:off x="250825" y="765175"/>
            <a:ext cx="86423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Contents:</a:t>
            </a:r>
          </a:p>
          <a:p>
            <a:endParaRPr lang="en-US" sz="2400" b="1" dirty="0">
              <a:solidFill>
                <a:srgbClr val="000000"/>
              </a:solidFill>
            </a:endParaRPr>
          </a:p>
          <a:p>
            <a:pPr marL="971550" lvl="1" indent="-514350">
              <a:buFontTx/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</a:rPr>
              <a:t>Introduction</a:t>
            </a:r>
            <a:endParaRPr lang="en-US" sz="2400" b="1" dirty="0">
              <a:solidFill>
                <a:srgbClr val="000000"/>
              </a:solidFill>
            </a:endParaRPr>
          </a:p>
          <a:p>
            <a:pPr marL="971550" lvl="1" indent="-514350">
              <a:buFontTx/>
              <a:buAutoNum type="arabicPeriod"/>
            </a:pPr>
            <a:endParaRPr lang="en-US" sz="2400" b="1" dirty="0">
              <a:solidFill>
                <a:srgbClr val="000000"/>
              </a:solidFill>
            </a:endParaRPr>
          </a:p>
          <a:p>
            <a:pPr marL="971550" lvl="1" indent="-514350">
              <a:buFontTx/>
              <a:buAutoNum type="arabicPeriod"/>
            </a:pPr>
            <a:r>
              <a:rPr lang="en-US" sz="2400" b="1" dirty="0">
                <a:solidFill>
                  <a:srgbClr val="000000"/>
                </a:solidFill>
              </a:rPr>
              <a:t>Barcelona 1986-2013: </a:t>
            </a:r>
            <a:r>
              <a:rPr lang="en-US" sz="2400" b="1" dirty="0" smtClean="0">
                <a:solidFill>
                  <a:srgbClr val="000000"/>
                </a:solidFill>
              </a:rPr>
              <a:t>economy and society </a:t>
            </a:r>
            <a:endParaRPr lang="en-US" sz="2400" b="1" dirty="0">
              <a:solidFill>
                <a:srgbClr val="000000"/>
              </a:solidFill>
            </a:endParaRPr>
          </a:p>
          <a:p>
            <a:pPr marL="971550" lvl="1" indent="-514350">
              <a:buFontTx/>
              <a:buAutoNum type="arabicPeriod"/>
            </a:pPr>
            <a:endParaRPr lang="en-US" sz="2400" b="1" dirty="0">
              <a:solidFill>
                <a:srgbClr val="000000"/>
              </a:solidFill>
            </a:endParaRPr>
          </a:p>
          <a:p>
            <a:pPr marL="971550" lvl="1" indent="-514350">
              <a:buFontTx/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</a:rPr>
              <a:t>The new inclusive growth strategy for Barcelona</a:t>
            </a:r>
          </a:p>
          <a:p>
            <a:pPr marL="971550" lvl="1" indent="-514350">
              <a:buFontTx/>
              <a:buAutoNum type="arabicPeriod"/>
            </a:pPr>
            <a:endParaRPr lang="en-US" sz="2400" b="1" dirty="0">
              <a:solidFill>
                <a:srgbClr val="000000"/>
              </a:solidFill>
            </a:endParaRPr>
          </a:p>
          <a:p>
            <a:pPr marL="971550" lvl="1" indent="-514350">
              <a:buFontTx/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</a:rPr>
              <a:t>Conclusions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8202" name="Picture 2" descr="C:\Users\Vittorio\Documents\01 Projectes\PEMB 20 02 2012\image_gallery_pe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6200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8" descr="logo IERMB pàg 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4838" y="6381750"/>
            <a:ext cx="88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6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53D9314A-47D0-4278-963C-A77FF0CDCE23}" type="slidenum">
              <a:rPr lang="es-ES" sz="1000">
                <a:solidFill>
                  <a:srgbClr val="333333"/>
                </a:solidFill>
              </a:rPr>
              <a:pPr/>
              <a:t>20</a:t>
            </a:fld>
            <a:endParaRPr lang="es-ES" sz="1000">
              <a:solidFill>
                <a:srgbClr val="333333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>
                <a:solidFill>
                  <a:srgbClr val="FFFFFF"/>
                </a:solidFill>
                <a:latin typeface="Verdana" charset="0"/>
                <a:cs typeface="+mn-cs"/>
              </a:rPr>
              <a:t>1. Introduction and objectives</a:t>
            </a: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232" name="Picture 2" descr="C:\Users\Vittorio\Documents\01 Projectes\PEMB 20 02 2012\image_gallery_pe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6200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8" descr="logo IERMB pàg 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4838" y="6381750"/>
            <a:ext cx="88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CuadroTexto"/>
          <p:cNvSpPr txBox="1"/>
          <p:nvPr/>
        </p:nvSpPr>
        <p:spPr>
          <a:xfrm>
            <a:off x="1331640" y="1368770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+mj-lt"/>
                <a:cs typeface="Tahoma" pitchFamily="34" charset="0"/>
              </a:rPr>
              <a:t>Level of finished studies. Barcelona Metropolitan Area, 1990-2011. </a:t>
            </a:r>
          </a:p>
          <a:p>
            <a:pPr algn="just"/>
            <a:r>
              <a:rPr lang="en-US" sz="1200" b="1" dirty="0" smtClean="0">
                <a:latin typeface="+mj-lt"/>
                <a:cs typeface="Tahoma" pitchFamily="34" charset="0"/>
              </a:rPr>
              <a:t>Population over 18 years</a:t>
            </a:r>
          </a:p>
        </p:txBody>
      </p:sp>
      <p:sp>
        <p:nvSpPr>
          <p:cNvPr id="21" name="5 CuadroTexto"/>
          <p:cNvSpPr txBox="1">
            <a:spLocks noChangeArrowheads="1"/>
          </p:cNvSpPr>
          <p:nvPr/>
        </p:nvSpPr>
        <p:spPr bwMode="auto">
          <a:xfrm>
            <a:off x="251520" y="692696"/>
            <a:ext cx="8210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sz="2400" dirty="0" smtClean="0"/>
              <a:t>Income and living conditions</a:t>
            </a:r>
            <a:endParaRPr lang="en-US" sz="24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1331640" y="5445224"/>
            <a:ext cx="65527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Note: Data for 1985 refer to the 27 municipalities of the former Metropolitan Corporation of Barcelona.</a:t>
            </a:r>
          </a:p>
          <a:p>
            <a:r>
              <a:rPr lang="en-GB" sz="900" dirty="0" smtClean="0"/>
              <a:t>Source: IERMB, Survey on Living Conditions and Habits of the Population, 1985-2000; </a:t>
            </a:r>
            <a:r>
              <a:rPr lang="en-GB" sz="900" dirty="0" err="1" smtClean="0"/>
              <a:t>Idescat</a:t>
            </a:r>
            <a:r>
              <a:rPr lang="en-GB" sz="900" dirty="0" smtClean="0"/>
              <a:t> and IERMB, Survey on Living Conditions and Habits of the Population, 2006-2011</a:t>
            </a:r>
            <a:r>
              <a:rPr lang="es-ES" sz="900" dirty="0" smtClean="0"/>
              <a:t>.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07950" y="250825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 smtClean="0">
                <a:solidFill>
                  <a:srgbClr val="FFFFFF"/>
                </a:solidFill>
                <a:latin typeface="Verdana" charset="0"/>
                <a:cs typeface="+mn-cs"/>
              </a:rPr>
              <a:t>2. Barcelona 1986-2013: economy and society</a:t>
            </a:r>
            <a:endParaRPr lang="en-U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  <p:graphicFrame>
        <p:nvGraphicFramePr>
          <p:cNvPr id="27" name="11 Gráfico"/>
          <p:cNvGraphicFramePr>
            <a:graphicFrameLocks/>
          </p:cNvGraphicFramePr>
          <p:nvPr/>
        </p:nvGraphicFramePr>
        <p:xfrm>
          <a:off x="1403648" y="1844824"/>
          <a:ext cx="626469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819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820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8201" name="5 CuadroTexto"/>
          <p:cNvSpPr txBox="1">
            <a:spLocks noChangeArrowheads="1"/>
          </p:cNvSpPr>
          <p:nvPr/>
        </p:nvSpPr>
        <p:spPr bwMode="auto">
          <a:xfrm>
            <a:off x="250825" y="765175"/>
            <a:ext cx="86423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Contents:</a:t>
            </a:r>
          </a:p>
          <a:p>
            <a:endParaRPr lang="en-US" sz="2400" b="1" dirty="0">
              <a:solidFill>
                <a:srgbClr val="000000"/>
              </a:solidFill>
            </a:endParaRPr>
          </a:p>
          <a:p>
            <a:pPr marL="971550" lvl="1" indent="-514350">
              <a:buFontTx/>
              <a:buAutoNum type="arabicPeriod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Introduction and objectives</a:t>
            </a:r>
          </a:p>
          <a:p>
            <a:pPr marL="971550" lvl="1" indent="-514350">
              <a:buFontTx/>
              <a:buAutoNum type="arabicPeriod"/>
            </a:pPr>
            <a:endParaRPr lang="en-US" sz="2400" b="1" dirty="0">
              <a:solidFill>
                <a:srgbClr val="000000"/>
              </a:solidFill>
            </a:endParaRPr>
          </a:p>
          <a:p>
            <a:pPr marL="971550" lvl="1" indent="-514350">
              <a:buFontTx/>
              <a:buAutoNum type="arabicPeriod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Barcelona 1986-2013: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economy and society 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buFontTx/>
              <a:buAutoNum type="arabicPeriod"/>
            </a:pPr>
            <a:endParaRPr lang="en-US" sz="2400" b="1" dirty="0">
              <a:solidFill>
                <a:srgbClr val="000000"/>
              </a:solidFill>
            </a:endParaRPr>
          </a:p>
          <a:p>
            <a:pPr marL="971550" lvl="1" indent="-514350">
              <a:buFontTx/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</a:rPr>
              <a:t>The new inclusive growth strategy for Barcelona</a:t>
            </a:r>
          </a:p>
          <a:p>
            <a:pPr marL="971550" lvl="1" indent="-514350">
              <a:buFontTx/>
              <a:buAutoNum type="arabicPeriod"/>
            </a:pP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buFontTx/>
              <a:buAutoNum type="arabicPeriod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Conclusions 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202" name="Picture 2" descr="C:\Users\Vittorio\Documents\01 Projectes\PEMB 20 02 2012\image_gallery_pe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6200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8" descr="logo IERMB pàg 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4838" y="6381750"/>
            <a:ext cx="88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6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53D9314A-47D0-4278-963C-A77FF0CDCE23}" type="slidenum">
              <a:rPr lang="es-ES" sz="1000">
                <a:solidFill>
                  <a:srgbClr val="333333"/>
                </a:solidFill>
              </a:rPr>
              <a:pPr/>
              <a:t>22</a:t>
            </a:fld>
            <a:endParaRPr lang="es-ES" sz="1000">
              <a:solidFill>
                <a:srgbClr val="333333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>
                <a:solidFill>
                  <a:srgbClr val="FFFFFF"/>
                </a:solidFill>
                <a:latin typeface="Verdana" charset="0"/>
                <a:cs typeface="+mn-cs"/>
              </a:rPr>
              <a:t>1. Introduction and objectives</a:t>
            </a: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07950" y="250825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 smtClean="0">
                <a:solidFill>
                  <a:srgbClr val="FFFFFF"/>
                </a:solidFill>
                <a:latin typeface="Verdana" charset="0"/>
                <a:cs typeface="+mn-cs"/>
              </a:rPr>
              <a:t>3. The new inclusive growth strategy for Barcelona</a:t>
            </a:r>
            <a:endParaRPr lang="en-U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  <p:pic>
        <p:nvPicPr>
          <p:cNvPr id="9232" name="Picture 2" descr="C:\Users\Vittorio\Documents\01 Projectes\PEMB 20 02 2012\image_gallery_pe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6200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8" descr="logo IERMB pàg 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4838" y="6381750"/>
            <a:ext cx="88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5 CuadroTexto"/>
          <p:cNvSpPr txBox="1">
            <a:spLocks noChangeArrowheads="1"/>
          </p:cNvSpPr>
          <p:nvPr/>
        </p:nvSpPr>
        <p:spPr bwMode="auto">
          <a:xfrm>
            <a:off x="152275" y="912777"/>
            <a:ext cx="8812213" cy="532453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eaLnBrk="1" hangingPunct="1">
              <a:defRPr/>
            </a:pPr>
            <a:r>
              <a:rPr lang="en-US" altLang="ca-ES" sz="2800" b="1" i="1" dirty="0" smtClean="0">
                <a:solidFill>
                  <a:srgbClr val="000000"/>
                </a:solidFill>
              </a:rPr>
              <a:t>Against the crisis: the metropolis of Barcelona</a:t>
            </a:r>
          </a:p>
          <a:p>
            <a:pPr lvl="2" indent="-273050" eaLnBrk="1" hangingPunct="1">
              <a:defRPr/>
            </a:pPr>
            <a:endParaRPr lang="en-US" altLang="ca-ES" sz="2000" dirty="0" smtClean="0">
              <a:solidFill>
                <a:srgbClr val="000000"/>
              </a:solidFill>
            </a:endParaRPr>
          </a:p>
          <a:p>
            <a:pPr lvl="2" indent="-273050" eaLnBrk="1" hangingPunct="1">
              <a:defRPr/>
            </a:pPr>
            <a:r>
              <a:rPr lang="en-US" altLang="ca-ES" sz="2000" dirty="0" smtClean="0">
                <a:solidFill>
                  <a:srgbClr val="000000"/>
                </a:solidFill>
              </a:rPr>
              <a:t>Barcelona is the “engine” of the Spanish exports (20% of Spanish exports)</a:t>
            </a:r>
          </a:p>
          <a:p>
            <a:pPr lvl="2" eaLnBrk="1" hangingPunct="1">
              <a:defRPr/>
            </a:pPr>
            <a:endParaRPr lang="en-US" altLang="ca-ES" sz="1400" dirty="0" smtClean="0">
              <a:solidFill>
                <a:srgbClr val="000000"/>
              </a:solidFill>
            </a:endParaRPr>
          </a:p>
          <a:p>
            <a:pPr marL="723900" lvl="2" indent="-450850" eaLnBrk="1" hangingPunct="1">
              <a:buFont typeface="Arial" pitchFamily="34" charset="0"/>
              <a:buChar char="•"/>
              <a:defRPr/>
            </a:pPr>
            <a:r>
              <a:rPr lang="en-US" altLang="ca-ES" sz="2000" dirty="0" smtClean="0">
                <a:solidFill>
                  <a:srgbClr val="000000"/>
                </a:solidFill>
              </a:rPr>
              <a:t>Barcelona has to lead the Spanish recovery from the crisis</a:t>
            </a:r>
          </a:p>
          <a:p>
            <a:pPr marL="900113" lvl="2" indent="-627063" eaLnBrk="1" hangingPunct="1">
              <a:buFont typeface="Arial" pitchFamily="34" charset="0"/>
              <a:buChar char="•"/>
              <a:defRPr/>
            </a:pPr>
            <a:endParaRPr lang="en-US" altLang="ca-ES" sz="2000" dirty="0" smtClean="0">
              <a:solidFill>
                <a:srgbClr val="000000"/>
              </a:solidFill>
            </a:endParaRPr>
          </a:p>
          <a:p>
            <a:pPr marL="723900" lvl="2" indent="-450850" eaLnBrk="1" hangingPunct="1">
              <a:buFont typeface="Arial" pitchFamily="34" charset="0"/>
              <a:buChar char="•"/>
              <a:defRPr/>
            </a:pPr>
            <a:r>
              <a:rPr lang="en-US" altLang="ca-ES" sz="2000" dirty="0" smtClean="0">
                <a:solidFill>
                  <a:srgbClr val="000000"/>
                </a:solidFill>
              </a:rPr>
              <a:t>So, it’s necessary to enhance the competitiveness and productivity</a:t>
            </a:r>
          </a:p>
          <a:p>
            <a:pPr lvl="2" indent="-273050" eaLnBrk="1" hangingPunct="1">
              <a:defRPr/>
            </a:pPr>
            <a:endParaRPr lang="en-US" altLang="ca-ES" sz="2000" dirty="0" smtClean="0">
              <a:solidFill>
                <a:srgbClr val="000000"/>
              </a:solidFill>
            </a:endParaRPr>
          </a:p>
          <a:p>
            <a:pPr lvl="2" indent="-273050" eaLnBrk="1" hangingPunct="1">
              <a:defRPr/>
            </a:pPr>
            <a:r>
              <a:rPr lang="en-US" altLang="ca-ES" sz="2000" dirty="0" smtClean="0">
                <a:solidFill>
                  <a:srgbClr val="000000"/>
                </a:solidFill>
              </a:rPr>
              <a:t>Territorial factors of productivity:</a:t>
            </a:r>
          </a:p>
          <a:p>
            <a:pPr lvl="2" eaLnBrk="1" hangingPunct="1">
              <a:defRPr/>
            </a:pPr>
            <a:endParaRPr lang="en-US" altLang="ca-ES" sz="1600" dirty="0" smtClean="0">
              <a:solidFill>
                <a:srgbClr val="000000"/>
              </a:solidFill>
            </a:endParaRPr>
          </a:p>
          <a:p>
            <a:pPr marL="730250" lvl="2" indent="-457200" eaLnBrk="1" hangingPunct="1">
              <a:buFont typeface="Arial" pitchFamily="34" charset="0"/>
              <a:buChar char="•"/>
              <a:defRPr/>
            </a:pPr>
            <a:r>
              <a:rPr lang="en-US" altLang="ca-ES" sz="2000" dirty="0" smtClean="0">
                <a:solidFill>
                  <a:srgbClr val="000000"/>
                </a:solidFill>
              </a:rPr>
              <a:t>Interaction between economy and urbanism</a:t>
            </a:r>
          </a:p>
          <a:p>
            <a:pPr lvl="2" eaLnBrk="1" hangingPunct="1">
              <a:defRPr/>
            </a:pPr>
            <a:endParaRPr lang="en-US" altLang="ca-ES" sz="1400" dirty="0" smtClean="0">
              <a:solidFill>
                <a:srgbClr val="000000"/>
              </a:solidFill>
            </a:endParaRPr>
          </a:p>
          <a:p>
            <a:pPr marL="730250" lvl="2" indent="-457200" eaLnBrk="1" hangingPunct="1">
              <a:buFont typeface="Arial" pitchFamily="34" charset="0"/>
              <a:buChar char="•"/>
              <a:defRPr/>
            </a:pPr>
            <a:r>
              <a:rPr lang="en-US" altLang="ca-ES" sz="2000" dirty="0" smtClean="0">
                <a:solidFill>
                  <a:srgbClr val="000000"/>
                </a:solidFill>
              </a:rPr>
              <a:t>Metropolitan infrastructures: strategic role of the airport/port and of Intermodal railway station of La </a:t>
            </a:r>
            <a:r>
              <a:rPr lang="en-US" altLang="ca-ES" sz="2000" dirty="0" err="1" smtClean="0">
                <a:solidFill>
                  <a:srgbClr val="000000"/>
                </a:solidFill>
              </a:rPr>
              <a:t>Sagrera</a:t>
            </a:r>
            <a:endParaRPr lang="en-US" altLang="ca-ES" sz="2000" dirty="0" smtClean="0">
              <a:solidFill>
                <a:srgbClr val="000000"/>
              </a:solidFill>
            </a:endParaRPr>
          </a:p>
          <a:p>
            <a:pPr marL="0" lvl="2" eaLnBrk="1" hangingPunct="1">
              <a:defRPr/>
            </a:pPr>
            <a:endParaRPr lang="en-US" altLang="ca-ES" sz="2000" dirty="0" smtClean="0">
              <a:solidFill>
                <a:srgbClr val="000000"/>
              </a:solidFill>
            </a:endParaRPr>
          </a:p>
          <a:p>
            <a:pPr marL="355600" lvl="3" indent="-355600" eaLnBrk="1" hangingPunct="1">
              <a:buFont typeface="Wingdings" pitchFamily="2" charset="2"/>
              <a:buChar char="Ø"/>
              <a:defRPr/>
            </a:pPr>
            <a:r>
              <a:rPr lang="en-US" altLang="ca-ES" sz="2400" b="1" i="1" dirty="0" smtClean="0">
                <a:solidFill>
                  <a:srgbClr val="000000"/>
                </a:solidFill>
              </a:rPr>
              <a:t>The metropolitan strategy has a key role in the recovery from the crisis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269875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solidFill>
                <a:srgbClr val="000000"/>
              </a:solidFill>
            </a:endParaRP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solidFill>
                <a:srgbClr val="000000"/>
              </a:solidFill>
            </a:endParaRP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solidFill>
                <a:srgbClr val="000000"/>
              </a:solidFill>
            </a:endParaRP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solidFill>
                <a:srgbClr val="000000"/>
              </a:solidFill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solidFill>
                <a:srgbClr val="000000"/>
              </a:solidFill>
            </a:endParaRPr>
          </a:p>
        </p:txBody>
      </p:sp>
      <p:sp>
        <p:nvSpPr>
          <p:cNvPr id="13320" name="Rectangle 1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solidFill>
                <a:srgbClr val="000000"/>
              </a:solidFill>
            </a:endParaRPr>
          </a:p>
        </p:txBody>
      </p:sp>
      <p:sp>
        <p:nvSpPr>
          <p:cNvPr id="13321" name="Rectangle 1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solidFill>
                <a:srgbClr val="000000"/>
              </a:solidFill>
            </a:endParaRPr>
          </a:p>
        </p:txBody>
      </p:sp>
      <p:sp>
        <p:nvSpPr>
          <p:cNvPr id="13322" name="Rectangle 1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solidFill>
                <a:srgbClr val="000000"/>
              </a:solidFill>
            </a:endParaRPr>
          </a:p>
        </p:txBody>
      </p:sp>
      <p:sp>
        <p:nvSpPr>
          <p:cNvPr id="13323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250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7B57C6DA-E356-4241-9E63-663DC6862B3C}" type="slidenum">
              <a:rPr lang="en-GB" sz="1000">
                <a:solidFill>
                  <a:srgbClr val="333333"/>
                </a:solidFill>
                <a:latin typeface="Calibri" pitchFamily="34" charset="0"/>
              </a:rPr>
              <a:pPr/>
              <a:t>23</a:t>
            </a:fld>
            <a:endParaRPr lang="en-GB" sz="1000">
              <a:solidFill>
                <a:srgbClr val="333333"/>
              </a:solidFill>
              <a:latin typeface="Calibri" pitchFamily="34" charset="0"/>
            </a:endParaRPr>
          </a:p>
        </p:txBody>
      </p:sp>
      <p:sp>
        <p:nvSpPr>
          <p:cNvPr id="13325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326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3328" name="Picture 2" descr="C:\Users\Vittorio\Documents\01 Projectes\PEMB 20 02 2012\image_gallery_pe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6200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8" descr="logo IERMB pàg 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4838" y="6381750"/>
            <a:ext cx="88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5 CuadroTexto"/>
          <p:cNvSpPr txBox="1">
            <a:spLocks noChangeArrowheads="1"/>
          </p:cNvSpPr>
          <p:nvPr/>
        </p:nvSpPr>
        <p:spPr bwMode="auto">
          <a:xfrm>
            <a:off x="187372" y="757165"/>
            <a:ext cx="8642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Local factors to increase productivity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288175"/>
            <a:ext cx="7968183" cy="530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07950" y="250825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 smtClean="0">
                <a:solidFill>
                  <a:srgbClr val="FFFFFF"/>
                </a:solidFill>
                <a:latin typeface="Verdana" charset="0"/>
                <a:cs typeface="+mn-cs"/>
              </a:rPr>
              <a:t>3. The new inclusive growth strategy for Barcelona</a:t>
            </a:r>
            <a:endParaRPr lang="en-U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6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53D9314A-47D0-4278-963C-A77FF0CDCE23}" type="slidenum">
              <a:rPr lang="es-ES" sz="1000">
                <a:solidFill>
                  <a:srgbClr val="333333"/>
                </a:solidFill>
              </a:rPr>
              <a:pPr/>
              <a:t>24</a:t>
            </a:fld>
            <a:endParaRPr lang="es-ES" sz="1000">
              <a:solidFill>
                <a:srgbClr val="333333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>
                <a:solidFill>
                  <a:srgbClr val="FFFFFF"/>
                </a:solidFill>
                <a:latin typeface="Verdana" charset="0"/>
                <a:cs typeface="+mn-cs"/>
              </a:rPr>
              <a:t>1. Introduction and objectives</a:t>
            </a: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232" name="Picture 2" descr="C:\Users\Vittorio\Documents\01 Projectes\PEMB 20 02 2012\image_gallery_pe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6200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8" descr="logo IERMB pàg 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4838" y="6381750"/>
            <a:ext cx="88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50825" y="1125538"/>
            <a:ext cx="8642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i="1" dirty="0" smtClean="0"/>
              <a:t>Policy strategies for the Barcelona Province</a:t>
            </a:r>
            <a:endParaRPr lang="ca-ES" dirty="0"/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484784"/>
            <a:ext cx="7344816" cy="502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18 CuadroTexto"/>
          <p:cNvSpPr txBox="1">
            <a:spLocks noChangeArrowheads="1"/>
          </p:cNvSpPr>
          <p:nvPr/>
        </p:nvSpPr>
        <p:spPr bwMode="auto">
          <a:xfrm>
            <a:off x="6156325" y="6237312"/>
            <a:ext cx="19440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dirty="0"/>
              <a:t>Source: </a:t>
            </a:r>
            <a:r>
              <a:rPr lang="en-US" sz="800" dirty="0" smtClean="0"/>
              <a:t>Trullén 2011, Camagni 2011 ESPON Project</a:t>
            </a:r>
            <a:endParaRPr lang="en-US" sz="800" dirty="0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07950" y="250825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 smtClean="0">
                <a:solidFill>
                  <a:srgbClr val="FFFFFF"/>
                </a:solidFill>
                <a:latin typeface="Verdana" charset="0"/>
                <a:cs typeface="+mn-cs"/>
              </a:rPr>
              <a:t>3. The new inclusive growth strategy for Barcelona</a:t>
            </a:r>
            <a:endParaRPr lang="en-U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6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53D9314A-47D0-4278-963C-A77FF0CDCE23}" type="slidenum">
              <a:rPr lang="es-ES" sz="1000">
                <a:solidFill>
                  <a:srgbClr val="333333"/>
                </a:solidFill>
              </a:rPr>
              <a:pPr/>
              <a:t>25</a:t>
            </a:fld>
            <a:endParaRPr lang="es-ES" sz="1000">
              <a:solidFill>
                <a:srgbClr val="333333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>
                <a:solidFill>
                  <a:srgbClr val="FFFFFF"/>
                </a:solidFill>
                <a:latin typeface="Verdana" charset="0"/>
                <a:cs typeface="+mn-cs"/>
              </a:rPr>
              <a:t>1. Introduction and objectives</a:t>
            </a: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232" name="Picture 2" descr="C:\Users\Vittorio\Documents\01 Projectes\PEMB 20 02 2012\image_gallery_pe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6200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8" descr="logo IERMB pàg 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4838" y="6381750"/>
            <a:ext cx="88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5 CuadroTexto"/>
          <p:cNvSpPr txBox="1">
            <a:spLocks noChangeArrowheads="1"/>
          </p:cNvSpPr>
          <p:nvPr/>
        </p:nvSpPr>
        <p:spPr bwMode="auto">
          <a:xfrm>
            <a:off x="250825" y="1125538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 smtClean="0"/>
              <a:t>Strategy for the metropolitan region of Barcelona: metropolitan area, orbital cities and transversal axis</a:t>
            </a:r>
          </a:p>
        </p:txBody>
      </p:sp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556792"/>
            <a:ext cx="868855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1187624" y="5877272"/>
            <a:ext cx="1440160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ca-ES" sz="1000" dirty="0" err="1" smtClean="0">
                <a:solidFill>
                  <a:srgbClr val="000000"/>
                </a:solidFill>
                <a:cs typeface="Times New Roman" pitchFamily="18" charset="0"/>
              </a:rPr>
              <a:t>Source</a:t>
            </a:r>
            <a:r>
              <a:rPr lang="ca-ES" sz="1000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es-ES" sz="1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ca-ES" sz="1000" dirty="0"/>
              <a:t>Trullén 2011</a:t>
            </a:r>
            <a:endParaRPr lang="ca-ES" dirty="0">
              <a:solidFill>
                <a:srgbClr val="000000"/>
              </a:solidFill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07950" y="250825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 smtClean="0">
                <a:solidFill>
                  <a:srgbClr val="FFFFFF"/>
                </a:solidFill>
                <a:latin typeface="Verdana" charset="0"/>
                <a:cs typeface="+mn-cs"/>
              </a:rPr>
              <a:t>3. The new inclusive growth strategy for Barcelona</a:t>
            </a:r>
            <a:endParaRPr lang="en-U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6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53D9314A-47D0-4278-963C-A77FF0CDCE23}" type="slidenum">
              <a:rPr lang="es-ES" sz="1000">
                <a:solidFill>
                  <a:srgbClr val="333333"/>
                </a:solidFill>
              </a:rPr>
              <a:pPr/>
              <a:t>26</a:t>
            </a:fld>
            <a:endParaRPr lang="es-ES" sz="1000">
              <a:solidFill>
                <a:srgbClr val="333333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>
                <a:solidFill>
                  <a:srgbClr val="FFFFFF"/>
                </a:solidFill>
                <a:latin typeface="Verdana" charset="0"/>
                <a:cs typeface="+mn-cs"/>
              </a:rPr>
              <a:t>1. Introduction and objectives</a:t>
            </a: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232" name="Picture 2" descr="C:\Users\Vittorio\Documents\01 Projectes\PEMB 20 02 2012\image_gallery_pe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6200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8" descr="logo IERMB pàg 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4838" y="6381750"/>
            <a:ext cx="88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5 CuadroTexto"/>
          <p:cNvSpPr txBox="1">
            <a:spLocks noChangeArrowheads="1"/>
          </p:cNvSpPr>
          <p:nvPr/>
        </p:nvSpPr>
        <p:spPr bwMode="auto">
          <a:xfrm>
            <a:off x="107504" y="910456"/>
            <a:ext cx="8812213" cy="532453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30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eaLnBrk="1" hangingPunct="1">
              <a:defRPr/>
            </a:pPr>
            <a:r>
              <a:rPr lang="en-US" altLang="ca-ES" sz="2800" dirty="0" smtClean="0">
                <a:solidFill>
                  <a:srgbClr val="000000"/>
                </a:solidFill>
              </a:rPr>
              <a:t>The Metropolitan Area of Barcelona and the European mega regions: </a:t>
            </a:r>
          </a:p>
          <a:p>
            <a:pPr marL="457200" lvl="3" eaLnBrk="1" hangingPunct="1">
              <a:defRPr/>
            </a:pPr>
            <a:endParaRPr lang="en-US" altLang="ca-ES" sz="2800" dirty="0" smtClean="0">
              <a:solidFill>
                <a:srgbClr val="000000"/>
              </a:solidFill>
            </a:endParaRPr>
          </a:p>
          <a:p>
            <a:pPr marL="457200" lvl="3" eaLnBrk="1" hangingPunct="1">
              <a:defRPr/>
            </a:pPr>
            <a:r>
              <a:rPr lang="en-US" altLang="ca-ES" sz="2800" dirty="0" smtClean="0">
                <a:solidFill>
                  <a:srgbClr val="000000"/>
                </a:solidFill>
              </a:rPr>
              <a:t>a new territorial framework for a new metropolitan strategy</a:t>
            </a:r>
          </a:p>
          <a:p>
            <a:pPr lvl="2" eaLnBrk="1" hangingPunct="1">
              <a:defRPr/>
            </a:pPr>
            <a:endParaRPr lang="en-US" altLang="ca-ES" sz="3200" dirty="0" smtClean="0">
              <a:solidFill>
                <a:srgbClr val="000000"/>
              </a:solidFill>
            </a:endParaRPr>
          </a:p>
          <a:p>
            <a:pPr marL="1187450" lvl="3" indent="-457200" eaLnBrk="1" hangingPunct="1">
              <a:buFont typeface="Wingdings" pitchFamily="2" charset="2"/>
              <a:buChar char="Ø"/>
              <a:defRPr/>
            </a:pPr>
            <a:r>
              <a:rPr lang="en-US" altLang="ca-ES" sz="2400" dirty="0" smtClean="0">
                <a:solidFill>
                  <a:srgbClr val="000000"/>
                </a:solidFill>
              </a:rPr>
              <a:t>The European mega regional dynamic</a:t>
            </a:r>
          </a:p>
          <a:p>
            <a:pPr lvl="3" eaLnBrk="1" hangingPunct="1">
              <a:buFont typeface="Wingdings" pitchFamily="2" charset="2"/>
              <a:buChar char="Ø"/>
              <a:defRPr/>
            </a:pPr>
            <a:endParaRPr lang="en-US" altLang="ca-ES" sz="2400" dirty="0" smtClean="0">
              <a:solidFill>
                <a:srgbClr val="000000"/>
              </a:solidFill>
            </a:endParaRPr>
          </a:p>
          <a:p>
            <a:pPr marL="1187450" lvl="3" indent="-457200" eaLnBrk="1" hangingPunct="1">
              <a:buFont typeface="Wingdings" pitchFamily="2" charset="2"/>
              <a:buChar char="Ø"/>
              <a:defRPr/>
            </a:pPr>
            <a:r>
              <a:rPr lang="en-US" altLang="ca-ES" sz="2400" dirty="0" smtClean="0">
                <a:solidFill>
                  <a:srgbClr val="000000"/>
                </a:solidFill>
              </a:rPr>
              <a:t>The Lyon – Barcelona mega region</a:t>
            </a:r>
          </a:p>
          <a:p>
            <a:pPr lvl="3" eaLnBrk="1" hangingPunct="1">
              <a:buFont typeface="Wingdings" pitchFamily="2" charset="2"/>
              <a:buChar char="Ø"/>
              <a:defRPr/>
            </a:pPr>
            <a:endParaRPr lang="en-US" altLang="ca-ES" sz="2400" dirty="0" smtClean="0">
              <a:solidFill>
                <a:srgbClr val="000000"/>
              </a:solidFill>
            </a:endParaRPr>
          </a:p>
          <a:p>
            <a:pPr marL="1187450" lvl="3" indent="-457200" eaLnBrk="1" hangingPunct="1">
              <a:buFont typeface="Wingdings" pitchFamily="2" charset="2"/>
              <a:buChar char="Ø"/>
              <a:defRPr/>
            </a:pPr>
            <a:r>
              <a:rPr lang="en-US" altLang="ca-ES" sz="2400" dirty="0" smtClean="0">
                <a:solidFill>
                  <a:srgbClr val="000000"/>
                </a:solidFill>
              </a:rPr>
              <a:t>Indicators of economic activity</a:t>
            </a:r>
          </a:p>
          <a:p>
            <a:pPr lvl="3" eaLnBrk="1" hangingPunct="1">
              <a:buFont typeface="Wingdings" pitchFamily="2" charset="2"/>
              <a:buChar char="Ø"/>
              <a:defRPr/>
            </a:pPr>
            <a:endParaRPr lang="en-US" altLang="ca-ES" sz="2400" dirty="0" smtClean="0">
              <a:solidFill>
                <a:srgbClr val="000000"/>
              </a:solidFill>
            </a:endParaRPr>
          </a:p>
          <a:p>
            <a:pPr marL="1187450" lvl="3" indent="-457200" eaLnBrk="1" hangingPunct="1">
              <a:buFont typeface="Wingdings" pitchFamily="2" charset="2"/>
              <a:buChar char="Ø"/>
              <a:defRPr/>
            </a:pPr>
            <a:r>
              <a:rPr lang="en-US" altLang="ca-ES" sz="2400" dirty="0" smtClean="0">
                <a:solidFill>
                  <a:srgbClr val="000000"/>
                </a:solidFill>
              </a:rPr>
              <a:t>Indicators of innovative activity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07950" y="250825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 smtClean="0">
                <a:solidFill>
                  <a:srgbClr val="FFFFFF"/>
                </a:solidFill>
                <a:latin typeface="Verdana" charset="0"/>
                <a:cs typeface="+mn-cs"/>
              </a:rPr>
              <a:t>3. The new inclusive growth strategy for Barcelona</a:t>
            </a:r>
            <a:endParaRPr lang="en-U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265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FB798415-0CF9-45DA-96C6-070D813AF449}" type="slidenum">
              <a:rPr lang="es-ES" sz="1000">
                <a:solidFill>
                  <a:srgbClr val="333333"/>
                </a:solidFill>
              </a:rPr>
              <a:pPr/>
              <a:t>27</a:t>
            </a:fld>
            <a:endParaRPr lang="es-ES" sz="1000">
              <a:solidFill>
                <a:srgbClr val="333333"/>
              </a:solidFill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5791200" y="2447925"/>
          <a:ext cx="3200401" cy="280987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59189"/>
                <a:gridCol w="818407"/>
                <a:gridCol w="682725"/>
                <a:gridCol w="640080"/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Mega-region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Population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km</a:t>
                      </a:r>
                      <a:r>
                        <a:rPr lang="en-US" sz="900" u="none" strike="noStrike" baseline="30000" noProof="0" dirty="0" smtClean="0"/>
                        <a:t>2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err="1" smtClean="0"/>
                        <a:t>inhab</a:t>
                      </a:r>
                      <a:r>
                        <a:rPr lang="en-US" sz="900" u="none" strike="noStrike" noProof="0" dirty="0" smtClean="0"/>
                        <a:t>/km</a:t>
                      </a:r>
                      <a:r>
                        <a:rPr lang="en-US" sz="900" u="none" strike="noStrike" baseline="30000" noProof="0" dirty="0" smtClean="0"/>
                        <a:t>2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Am-</a:t>
                      </a:r>
                      <a:r>
                        <a:rPr lang="en-US" sz="900" u="none" strike="noStrike" noProof="0" dirty="0" err="1" smtClean="0"/>
                        <a:t>Brus</a:t>
                      </a:r>
                      <a:r>
                        <a:rPr lang="en-US" sz="900" u="none" strike="noStrike" noProof="0" dirty="0" smtClean="0"/>
                        <a:t>-Twerp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62.331.069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166.218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375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err="1" smtClean="0"/>
                        <a:t>Barce</a:t>
                      </a:r>
                      <a:r>
                        <a:rPr lang="en-US" sz="900" u="none" strike="noStrike" noProof="0" dirty="0" smtClean="0"/>
                        <a:t>-Lyon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29.067.891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111.816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260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Berlin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4.540.513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5.566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816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Frank-</a:t>
                      </a:r>
                      <a:r>
                        <a:rPr lang="en-US" sz="900" u="none" strike="noStrike" noProof="0" dirty="0" err="1" smtClean="0"/>
                        <a:t>Gart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34.753.485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114.870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303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Glas-burgh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3.863.299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11.852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326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Lisbon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10.459.976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40.974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255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London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51.846.094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111.972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463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Madrid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6.904.141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14.340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481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Paris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24.204.737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97.080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249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Prague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17.778.045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92.606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192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Rom-Mil-Tur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55.614.000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199.791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278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Vienna-Budapest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smtClean="0"/>
                        <a:t>46.574.691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217.372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214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Total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347.937.941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1.184.456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/>
                        <a:t>294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3075" name="Picture 3" descr="C:\Documents and Settings\jmarull\Escritorio\IRBC Conference\Presentació\0_AM_Sost_EvolucioMegReg_Eng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5715000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Documents and Settings\jmarull\Escritorio\IRBC Conference\Presentació\0_AM_Sost_EvolucioMegReg_Eng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52600"/>
            <a:ext cx="5715000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Documents and Settings\jmarull\Escritorio\IRBC Conference\Presentació\0_AM_Sost_EvolucioMegReg_Eng0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52600"/>
            <a:ext cx="5715000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95" name="11 Rectángulo"/>
          <p:cNvSpPr>
            <a:spLocks noChangeArrowheads="1"/>
          </p:cNvSpPr>
          <p:nvPr/>
        </p:nvSpPr>
        <p:spPr bwMode="auto">
          <a:xfrm>
            <a:off x="179388" y="908050"/>
            <a:ext cx="86407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Evolution of the twelve European mega regions (1992-2009)</a:t>
            </a:r>
          </a:p>
        </p:txBody>
      </p:sp>
      <p:sp>
        <p:nvSpPr>
          <p:cNvPr id="22596" name="12 CuadroTexto"/>
          <p:cNvSpPr txBox="1">
            <a:spLocks noChangeArrowheads="1"/>
          </p:cNvSpPr>
          <p:nvPr/>
        </p:nvSpPr>
        <p:spPr bwMode="auto">
          <a:xfrm>
            <a:off x="8101013" y="5229225"/>
            <a:ext cx="935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Source: IERMB</a:t>
            </a:r>
          </a:p>
        </p:txBody>
      </p:sp>
      <p:sp>
        <p:nvSpPr>
          <p:cNvPr id="22597" name="15 Rectángulo"/>
          <p:cNvSpPr>
            <a:spLocks noChangeArrowheads="1"/>
          </p:cNvSpPr>
          <p:nvPr/>
        </p:nvSpPr>
        <p:spPr bwMode="auto">
          <a:xfrm>
            <a:off x="5508625" y="2219325"/>
            <a:ext cx="3635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Main </a:t>
            </a:r>
            <a:r>
              <a:rPr lang="en-US" sz="1000" b="1"/>
              <a:t>characteristics</a:t>
            </a:r>
            <a:r>
              <a:rPr lang="en-US" sz="1000"/>
              <a:t> of the European mega regions (2009)</a:t>
            </a:r>
          </a:p>
        </p:txBody>
      </p:sp>
      <p:sp>
        <p:nvSpPr>
          <p:cNvPr id="22598" name="18 CuadroTexto"/>
          <p:cNvSpPr txBox="1">
            <a:spLocks noChangeArrowheads="1"/>
          </p:cNvSpPr>
          <p:nvPr/>
        </p:nvSpPr>
        <p:spPr bwMode="auto">
          <a:xfrm>
            <a:off x="4643438" y="5518150"/>
            <a:ext cx="12239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Source: IERMB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22602" name="Picture 8" descr="logo IERMB pàg interi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4838" y="6381750"/>
            <a:ext cx="88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Vittorio\Documents\01 Projectes\PEMB 20 02 2012\image_gallery_peti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426200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07950" y="250825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 smtClean="0">
                <a:solidFill>
                  <a:srgbClr val="FFFFFF"/>
                </a:solidFill>
                <a:latin typeface="Verdana" charset="0"/>
                <a:cs typeface="+mn-cs"/>
              </a:rPr>
              <a:t>3. The new inclusive growth strategy for Barcelona</a:t>
            </a:r>
            <a:endParaRPr lang="en-U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265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1EF802B9-2766-41F6-AD72-E558AFAE2271}" type="slidenum">
              <a:rPr lang="es-ES" sz="1000">
                <a:solidFill>
                  <a:srgbClr val="333333"/>
                </a:solidFill>
              </a:rPr>
              <a:pPr/>
              <a:t>28</a:t>
            </a:fld>
            <a:endParaRPr lang="es-ES" sz="1000">
              <a:solidFill>
                <a:srgbClr val="333333"/>
              </a:solidFill>
            </a:endParaRPr>
          </a:p>
        </p:txBody>
      </p:sp>
      <p:graphicFrame>
        <p:nvGraphicFramePr>
          <p:cNvPr id="5" name="1 Gráfico"/>
          <p:cNvGraphicFramePr/>
          <p:nvPr/>
        </p:nvGraphicFramePr>
        <p:xfrm>
          <a:off x="251520" y="1412776"/>
          <a:ext cx="3962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2 Gráfico"/>
          <p:cNvGraphicFramePr/>
          <p:nvPr/>
        </p:nvGraphicFramePr>
        <p:xfrm>
          <a:off x="323528" y="4149080"/>
          <a:ext cx="3962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557" name="13 Rectángulo"/>
          <p:cNvSpPr>
            <a:spLocks noChangeArrowheads="1"/>
          </p:cNvSpPr>
          <p:nvPr/>
        </p:nvSpPr>
        <p:spPr bwMode="auto">
          <a:xfrm>
            <a:off x="179388" y="981075"/>
            <a:ext cx="4248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Evolution of the European mega region </a:t>
            </a:r>
            <a:r>
              <a:rPr lang="en-US" sz="1200" b="1"/>
              <a:t>economic activity</a:t>
            </a:r>
            <a:r>
              <a:rPr lang="en-US" sz="1200"/>
              <a:t> </a:t>
            </a:r>
          </a:p>
          <a:p>
            <a:r>
              <a:rPr lang="en-US" sz="1200"/>
              <a:t>(GDP/inhab.)</a:t>
            </a:r>
            <a:endParaRPr lang="es-ES" sz="1200"/>
          </a:p>
        </p:txBody>
      </p:sp>
      <p:sp>
        <p:nvSpPr>
          <p:cNvPr id="23558" name="14 Rectángulo"/>
          <p:cNvSpPr>
            <a:spLocks noChangeArrowheads="1"/>
          </p:cNvSpPr>
          <p:nvPr/>
        </p:nvSpPr>
        <p:spPr bwMode="auto">
          <a:xfrm>
            <a:off x="323850" y="6165850"/>
            <a:ext cx="1600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Source: IERMB</a:t>
            </a:r>
            <a:endParaRPr lang="es-ES" sz="800"/>
          </a:p>
        </p:txBody>
      </p:sp>
      <p:sp>
        <p:nvSpPr>
          <p:cNvPr id="23559" name="15 Rectángulo"/>
          <p:cNvSpPr>
            <a:spLocks noChangeArrowheads="1"/>
          </p:cNvSpPr>
          <p:nvPr/>
        </p:nvSpPr>
        <p:spPr bwMode="auto">
          <a:xfrm>
            <a:off x="179388" y="3716338"/>
            <a:ext cx="4392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Evolution of the European mega region </a:t>
            </a:r>
            <a:r>
              <a:rPr lang="en-US" sz="1200" b="1"/>
              <a:t>innovation activity </a:t>
            </a:r>
          </a:p>
          <a:p>
            <a:r>
              <a:rPr lang="en-US" sz="1200"/>
              <a:t>(patents/million inhab.)</a:t>
            </a:r>
            <a:endParaRPr lang="es-ES" sz="1200"/>
          </a:p>
        </p:txBody>
      </p:sp>
      <p:sp>
        <p:nvSpPr>
          <p:cNvPr id="23560" name="18 Rectángulo"/>
          <p:cNvSpPr>
            <a:spLocks noChangeArrowheads="1"/>
          </p:cNvSpPr>
          <p:nvPr/>
        </p:nvSpPr>
        <p:spPr bwMode="auto">
          <a:xfrm>
            <a:off x="4500563" y="981075"/>
            <a:ext cx="4356100" cy="505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dirty="0"/>
              <a:t> All mega regions have experienced an increase in the </a:t>
            </a:r>
            <a:r>
              <a:rPr lang="en-GB" b="1" dirty="0"/>
              <a:t>GDP per capita </a:t>
            </a:r>
            <a:r>
              <a:rPr lang="en-GB" dirty="0"/>
              <a:t>in the period of 1995-2007. Although there are signs of </a:t>
            </a:r>
            <a:r>
              <a:rPr lang="en-GB" i="1" dirty="0"/>
              <a:t>stagnation of the economy </a:t>
            </a:r>
            <a:r>
              <a:rPr lang="en-GB" dirty="0"/>
              <a:t>from 2008 because of the current financial crisis.</a:t>
            </a:r>
          </a:p>
          <a:p>
            <a:pPr>
              <a:buFont typeface="Wingdings" pitchFamily="2" charset="2"/>
              <a:buChar char="§"/>
            </a:pPr>
            <a:endParaRPr lang="en-GB" dirty="0"/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§"/>
            </a:pPr>
            <a:r>
              <a:rPr lang="en-GB" dirty="0"/>
              <a:t> Regarding the indicator of </a:t>
            </a:r>
            <a:r>
              <a:rPr lang="en-GB" b="1" dirty="0"/>
              <a:t>innovation</a:t>
            </a:r>
            <a:r>
              <a:rPr lang="en-GB" dirty="0"/>
              <a:t> used in this study (the </a:t>
            </a:r>
            <a:r>
              <a:rPr lang="en-GB" i="1" dirty="0"/>
              <a:t>number of patents per million inhabitants</a:t>
            </a:r>
            <a:r>
              <a:rPr lang="en-GB" dirty="0"/>
              <a:t>), there is a slight upward trend. </a:t>
            </a:r>
            <a:endParaRPr lang="en-GB" dirty="0" smtClean="0"/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§"/>
            </a:pPr>
            <a:endParaRPr lang="en-GB" dirty="0" smtClean="0"/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Ø"/>
            </a:pPr>
            <a:r>
              <a:rPr lang="en-GB" dirty="0" smtClean="0"/>
              <a:t> </a:t>
            </a:r>
            <a:r>
              <a:rPr lang="en-GB" b="1" dirty="0" smtClean="0"/>
              <a:t>Conclusion</a:t>
            </a:r>
            <a:r>
              <a:rPr lang="en-GB" dirty="0" smtClean="0"/>
              <a:t>: Promote network strategies between cities and metropolis in each mega region based on innovation policies </a:t>
            </a:r>
            <a:endParaRPr lang="en-GB" dirty="0"/>
          </a:p>
          <a:p>
            <a:endParaRPr lang="en-GB" dirty="0"/>
          </a:p>
        </p:txBody>
      </p:sp>
      <p:sp>
        <p:nvSpPr>
          <p:cNvPr id="23561" name="19 Rectángulo"/>
          <p:cNvSpPr>
            <a:spLocks noChangeArrowheads="1"/>
          </p:cNvSpPr>
          <p:nvPr/>
        </p:nvSpPr>
        <p:spPr bwMode="auto">
          <a:xfrm>
            <a:off x="250825" y="3429000"/>
            <a:ext cx="1600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Source: IERMB</a:t>
            </a:r>
            <a:endParaRPr lang="es-ES" sz="8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23565" name="Picture 8" descr="logo IERMB pàg interi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4838" y="6381750"/>
            <a:ext cx="88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Vittorio\Documents\01 Projectes\PEMB 20 02 2012\image_gallery_peti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426200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07950" y="250825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 smtClean="0">
                <a:solidFill>
                  <a:srgbClr val="FFFFFF"/>
                </a:solidFill>
                <a:latin typeface="Verdana" charset="0"/>
                <a:cs typeface="+mn-cs"/>
              </a:rPr>
              <a:t>3. The new inclusive growth strategy for Barcelona</a:t>
            </a:r>
            <a:endParaRPr lang="en-U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819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820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8201" name="5 CuadroTexto"/>
          <p:cNvSpPr txBox="1">
            <a:spLocks noChangeArrowheads="1"/>
          </p:cNvSpPr>
          <p:nvPr/>
        </p:nvSpPr>
        <p:spPr bwMode="auto">
          <a:xfrm>
            <a:off x="250825" y="765175"/>
            <a:ext cx="86423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Contents:</a:t>
            </a:r>
          </a:p>
          <a:p>
            <a:endParaRPr lang="en-US" sz="2400" b="1" dirty="0">
              <a:solidFill>
                <a:srgbClr val="000000"/>
              </a:solidFill>
            </a:endParaRPr>
          </a:p>
          <a:p>
            <a:pPr marL="971550" lvl="1" indent="-514350">
              <a:buFontTx/>
              <a:buAutoNum type="arabicPeriod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Introduction and objectives</a:t>
            </a:r>
          </a:p>
          <a:p>
            <a:pPr marL="971550" lvl="1" indent="-514350">
              <a:buFontTx/>
              <a:buAutoNum type="arabicPeriod"/>
            </a:pPr>
            <a:endParaRPr lang="en-US" sz="2400" b="1" dirty="0">
              <a:solidFill>
                <a:srgbClr val="000000"/>
              </a:solidFill>
            </a:endParaRPr>
          </a:p>
          <a:p>
            <a:pPr marL="971550" lvl="1" indent="-514350">
              <a:buFontTx/>
              <a:buAutoNum type="arabicPeriod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Barcelona 1986-2013: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economy and society 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buFontTx/>
              <a:buAutoNum type="arabicPeriod"/>
            </a:pPr>
            <a:endParaRPr lang="en-US" sz="2400" b="1" dirty="0">
              <a:solidFill>
                <a:srgbClr val="000000"/>
              </a:solidFill>
            </a:endParaRPr>
          </a:p>
          <a:p>
            <a:pPr marL="971550" lvl="1" indent="-514350">
              <a:buFontTx/>
              <a:buAutoNum type="arabicPeriod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The new inclusive growth strategy for Barcelona</a:t>
            </a:r>
          </a:p>
          <a:p>
            <a:pPr marL="971550" lvl="1" indent="-514350">
              <a:buFontTx/>
              <a:buAutoNum type="arabicPeriod"/>
            </a:pP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buFontTx/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</a:rPr>
              <a:t>Conclusions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8202" name="Picture 2" descr="C:\Users\Vittorio\Documents\01 Projectes\PEMB 20 02 2012\image_gallery_pe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6200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8" descr="logo IERMB pàg 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4838" y="6381750"/>
            <a:ext cx="88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6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53D9314A-47D0-4278-963C-A77FF0CDCE23}" type="slidenum">
              <a:rPr lang="es-ES" sz="1000">
                <a:solidFill>
                  <a:srgbClr val="333333"/>
                </a:solidFill>
              </a:rPr>
              <a:pPr/>
              <a:t>3</a:t>
            </a:fld>
            <a:endParaRPr lang="es-ES" sz="1000">
              <a:solidFill>
                <a:srgbClr val="333333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179512" y="836712"/>
            <a:ext cx="8640960" cy="547260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 smtClean="0"/>
              <a:t>Theoretical framework: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2400" dirty="0" smtClean="0"/>
          </a:p>
          <a:p>
            <a:pPr lvl="1" eaLnBrk="0" hangingPunct="0">
              <a:spcBef>
                <a:spcPct val="20000"/>
              </a:spcBef>
              <a:defRPr/>
            </a:pPr>
            <a:r>
              <a:rPr lang="en-US" sz="2400" dirty="0" smtClean="0"/>
              <a:t>The process of economic growth…</a:t>
            </a:r>
          </a:p>
          <a:p>
            <a:pPr lvl="1" eaLnBrk="0" hangingPunct="0">
              <a:spcBef>
                <a:spcPct val="20000"/>
              </a:spcBef>
              <a:defRPr/>
            </a:pPr>
            <a:endParaRPr lang="en-US" sz="2400" dirty="0" smtClean="0"/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dirty="0" err="1"/>
              <a:t>Piketty</a:t>
            </a:r>
            <a:r>
              <a:rPr lang="en-US" sz="2400" dirty="0"/>
              <a:t> (</a:t>
            </a:r>
            <a:r>
              <a:rPr lang="en-US" sz="2400" i="1" dirty="0"/>
              <a:t>Capital in the XXI Century</a:t>
            </a:r>
            <a:r>
              <a:rPr lang="en-US" sz="2400" dirty="0"/>
              <a:t>): Is it </a:t>
            </a:r>
            <a:r>
              <a:rPr lang="en-US" sz="2400" dirty="0" smtClean="0"/>
              <a:t>inexorable linked with an increase of </a:t>
            </a:r>
            <a:r>
              <a:rPr lang="en-US" sz="2400" dirty="0"/>
              <a:t>inequality</a:t>
            </a:r>
            <a:r>
              <a:rPr lang="en-US" sz="2400" dirty="0" smtClean="0"/>
              <a:t>?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400" dirty="0"/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dirty="0" smtClean="0"/>
              <a:t>Kuznets (curve): Is it inexorable linked with the reduction of inequality?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 marL="1257300" lvl="2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dirty="0" smtClean="0"/>
              <a:t>In a stable macroeconomic environment, urban and  metropolitan policies can achieve economic growth and greater income equality at the same time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>
                <a:solidFill>
                  <a:srgbClr val="FFFFFF"/>
                </a:solidFill>
                <a:latin typeface="Verdana" charset="0"/>
                <a:cs typeface="+mn-cs"/>
              </a:rPr>
              <a:t>1. Introduction and objectives</a:t>
            </a: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07950" y="250825"/>
            <a:ext cx="72390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>
                <a:solidFill>
                  <a:srgbClr val="FFFFFF"/>
                </a:solidFill>
                <a:latin typeface="Verdana" charset="0"/>
                <a:cs typeface="+mn-cs"/>
              </a:rPr>
              <a:t>1. </a:t>
            </a:r>
            <a:r>
              <a:rPr lang="en-US" dirty="0" smtClean="0">
                <a:solidFill>
                  <a:srgbClr val="FFFFFF"/>
                </a:solidFill>
                <a:latin typeface="Verdana" charset="0"/>
                <a:cs typeface="+mn-cs"/>
              </a:rPr>
              <a:t>Introduction</a:t>
            </a:r>
            <a:endParaRPr lang="en-U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  <p:pic>
        <p:nvPicPr>
          <p:cNvPr id="9232" name="Picture 2" descr="C:\Users\Vittorio\Documents\01 Projectes\PEMB 20 02 2012\image_gallery_pe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6200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8" descr="logo IERMB pàg 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4838" y="6381750"/>
            <a:ext cx="88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6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53D9314A-47D0-4278-963C-A77FF0CDCE23}" type="slidenum">
              <a:rPr lang="es-ES" sz="1000">
                <a:solidFill>
                  <a:srgbClr val="333333"/>
                </a:solidFill>
              </a:rPr>
              <a:pPr/>
              <a:t>30</a:t>
            </a:fld>
            <a:endParaRPr lang="es-ES" sz="1000">
              <a:solidFill>
                <a:srgbClr val="333333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>
                <a:solidFill>
                  <a:srgbClr val="FFFFFF"/>
                </a:solidFill>
                <a:latin typeface="Verdana" charset="0"/>
                <a:cs typeface="+mn-cs"/>
              </a:rPr>
              <a:t>1. Introduction and objectives</a:t>
            </a: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07950" y="250825"/>
            <a:ext cx="72390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 smtClean="0">
                <a:solidFill>
                  <a:srgbClr val="FFFFFF"/>
                </a:solidFill>
                <a:latin typeface="Verdana" charset="0"/>
                <a:cs typeface="+mn-cs"/>
              </a:rPr>
              <a:t>4. Conclusions</a:t>
            </a:r>
            <a:endParaRPr lang="en-U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  <p:pic>
        <p:nvPicPr>
          <p:cNvPr id="9232" name="Picture 2" descr="C:\Users\Vittorio\Documents\01 Projectes\PEMB 20 02 2012\image_gallery_pe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6200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8" descr="logo IERMB pàg 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4838" y="6381750"/>
            <a:ext cx="88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179512" y="836712"/>
            <a:ext cx="871296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buFont typeface="Wingdings" pitchFamily="2" charset="2"/>
              <a:buChar char="Ø"/>
            </a:pPr>
            <a:r>
              <a:rPr lang="en-US" sz="2300" b="1" dirty="0" smtClean="0"/>
              <a:t>Inequality and economic growth are not inexorably linked</a:t>
            </a:r>
            <a:r>
              <a:rPr lang="en-US" sz="2300" dirty="0" smtClean="0"/>
              <a:t>: economic and urban and metropolitan policies can and must have a role in fostering growth while at the same time reducing inequalities. </a:t>
            </a:r>
          </a:p>
          <a:p>
            <a:pPr>
              <a:buFont typeface="Wingdings" pitchFamily="2" charset="2"/>
              <a:buChar char="Ø"/>
            </a:pPr>
            <a:endParaRPr lang="en-US" sz="2300" dirty="0" smtClean="0"/>
          </a:p>
          <a:p>
            <a:pPr marL="273050" indent="-273050">
              <a:buFont typeface="Wingdings" pitchFamily="2" charset="2"/>
              <a:buChar char="Ø"/>
            </a:pPr>
            <a:r>
              <a:rPr lang="en-US" sz="2300" dirty="0" smtClean="0"/>
              <a:t>Cities and metropolitan areas are where </a:t>
            </a:r>
            <a:r>
              <a:rPr lang="en-US" sz="2300" b="1" dirty="0" smtClean="0"/>
              <a:t>inequalities are greatest</a:t>
            </a:r>
            <a:r>
              <a:rPr lang="en-US" sz="2300" dirty="0" smtClean="0"/>
              <a:t>. Limiting the study of inequality to national or regional data may hide this fact. Actually, the focus should be what happens inside metropolitan areas: the </a:t>
            </a:r>
            <a:r>
              <a:rPr lang="en-US" sz="2300" dirty="0" err="1" smtClean="0"/>
              <a:t>Gini</a:t>
            </a:r>
            <a:r>
              <a:rPr lang="en-US" sz="2300" dirty="0" smtClean="0"/>
              <a:t> index in the centre of the metropolitan area, Barcelona (1.6 million inhabitants), is higher than the rest of the metropolitan area (1.6 million inhabitants). </a:t>
            </a:r>
          </a:p>
          <a:p>
            <a:pPr>
              <a:buFont typeface="Wingdings" pitchFamily="2" charset="2"/>
              <a:buChar char="Ø"/>
            </a:pPr>
            <a:endParaRPr lang="en-US" sz="2300" dirty="0" smtClean="0"/>
          </a:p>
          <a:p>
            <a:pPr marL="273050" indent="-273050">
              <a:buFont typeface="Wingdings" pitchFamily="2" charset="2"/>
              <a:buChar char="Ø"/>
            </a:pPr>
            <a:r>
              <a:rPr lang="en-US" sz="2300" dirty="0" smtClean="0"/>
              <a:t>This fact highlights the usefulness of </a:t>
            </a:r>
            <a:r>
              <a:rPr lang="en-US" sz="2300" b="1" dirty="0" smtClean="0"/>
              <a:t>surveys on income </a:t>
            </a:r>
            <a:r>
              <a:rPr lang="en-US" sz="2300" dirty="0" smtClean="0"/>
              <a:t>and living conditions conducted on a </a:t>
            </a:r>
            <a:r>
              <a:rPr lang="en-US" sz="2300" b="1" dirty="0" smtClean="0"/>
              <a:t>metropolitan scale</a:t>
            </a:r>
            <a:r>
              <a:rPr lang="en-US" sz="2300" dirty="0" smtClean="0"/>
              <a:t>. 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6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53D9314A-47D0-4278-963C-A77FF0CDCE23}" type="slidenum">
              <a:rPr lang="es-ES" sz="1000">
                <a:solidFill>
                  <a:srgbClr val="333333"/>
                </a:solidFill>
              </a:rPr>
              <a:pPr/>
              <a:t>31</a:t>
            </a:fld>
            <a:endParaRPr lang="es-ES" sz="1000">
              <a:solidFill>
                <a:srgbClr val="333333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>
                <a:solidFill>
                  <a:srgbClr val="FFFFFF"/>
                </a:solidFill>
                <a:latin typeface="Verdana" charset="0"/>
                <a:cs typeface="+mn-cs"/>
              </a:rPr>
              <a:t>1. Introduction and objectives</a:t>
            </a: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232" name="Picture 2" descr="C:\Users\Vittorio\Documents\01 Projectes\PEMB 20 02 2012\image_gallery_pe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6200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8" descr="logo IERMB pàg 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4838" y="6381750"/>
            <a:ext cx="88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179512" y="836712"/>
            <a:ext cx="871296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buFont typeface="Wingdings" pitchFamily="2" charset="2"/>
              <a:buChar char="Ø"/>
            </a:pPr>
            <a:r>
              <a:rPr lang="en-US" sz="2300" dirty="0" smtClean="0"/>
              <a:t>It is possible to </a:t>
            </a:r>
            <a:r>
              <a:rPr lang="en-US" sz="2300" b="1" dirty="0" smtClean="0"/>
              <a:t>identify win-win policies </a:t>
            </a:r>
            <a:r>
              <a:rPr lang="en-US" sz="2300" dirty="0" smtClean="0"/>
              <a:t>capable of delivering growth while reducing inequalities. Economic growth can be inclusive, while crisis is regressive. </a:t>
            </a:r>
          </a:p>
          <a:p>
            <a:pPr>
              <a:buFont typeface="Wingdings" pitchFamily="2" charset="2"/>
              <a:buChar char="Ø"/>
            </a:pPr>
            <a:endParaRPr lang="en-US" sz="2300" dirty="0" smtClean="0"/>
          </a:p>
          <a:p>
            <a:pPr marL="273050" indent="-273050">
              <a:buFont typeface="Wingdings" pitchFamily="2" charset="2"/>
              <a:buChar char="Ø"/>
            </a:pPr>
            <a:r>
              <a:rPr lang="en-US" sz="2300" dirty="0" smtClean="0"/>
              <a:t>The crucial factor to reduce inequality is to</a:t>
            </a:r>
            <a:r>
              <a:rPr lang="en-US" sz="2300" b="1" dirty="0" smtClean="0"/>
              <a:t> increase the level of employment</a:t>
            </a:r>
            <a:r>
              <a:rPr lang="en-US" sz="23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sz="2300" dirty="0" smtClean="0"/>
          </a:p>
          <a:p>
            <a:pPr marL="273050" indent="-273050">
              <a:buFont typeface="Wingdings" pitchFamily="2" charset="2"/>
              <a:buChar char="Ø"/>
            </a:pPr>
            <a:r>
              <a:rPr lang="en-US" sz="2300" dirty="0" smtClean="0"/>
              <a:t>Therefore, urban economic growth policies should be designed from the metropolis to the metropolis to achieve inclusive growth. In this sense, </a:t>
            </a:r>
            <a:r>
              <a:rPr lang="en-US" sz="2300" b="1" dirty="0" smtClean="0"/>
              <a:t>urban and metropolitan economic policy matters. </a:t>
            </a:r>
          </a:p>
          <a:p>
            <a:pPr>
              <a:buFont typeface="Wingdings" pitchFamily="2" charset="2"/>
              <a:buChar char="Ø"/>
            </a:pPr>
            <a:endParaRPr lang="en-US" sz="2300" b="1" dirty="0" smtClean="0"/>
          </a:p>
          <a:p>
            <a:pPr marL="273050" indent="-273050">
              <a:buFont typeface="Wingdings" pitchFamily="2" charset="2"/>
              <a:buChar char="Ø"/>
            </a:pPr>
            <a:r>
              <a:rPr lang="en-GB" sz="2300" dirty="0" smtClean="0"/>
              <a:t>Promote </a:t>
            </a:r>
            <a:r>
              <a:rPr lang="en-GB" sz="2300" b="1" dirty="0" smtClean="0"/>
              <a:t>network strategies </a:t>
            </a:r>
            <a:r>
              <a:rPr lang="en-GB" sz="2300" dirty="0" smtClean="0"/>
              <a:t>between cities and metropolis in each </a:t>
            </a:r>
            <a:r>
              <a:rPr lang="en-GB" sz="2300" dirty="0" err="1" smtClean="0"/>
              <a:t>megaregion</a:t>
            </a:r>
            <a:r>
              <a:rPr lang="en-GB" sz="2300" dirty="0" smtClean="0"/>
              <a:t> based on innovation policies</a:t>
            </a:r>
            <a:endParaRPr lang="en-US" sz="2300" dirty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07950" y="250825"/>
            <a:ext cx="72390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 smtClean="0">
                <a:solidFill>
                  <a:srgbClr val="FFFFFF"/>
                </a:solidFill>
                <a:latin typeface="Verdana" charset="0"/>
                <a:cs typeface="+mn-cs"/>
              </a:rPr>
              <a:t>4. Conclusions</a:t>
            </a:r>
            <a:endParaRPr lang="en-U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5 CuadroTexto"/>
          <p:cNvSpPr txBox="1">
            <a:spLocks noChangeArrowheads="1"/>
          </p:cNvSpPr>
          <p:nvPr/>
        </p:nvSpPr>
        <p:spPr bwMode="auto">
          <a:xfrm>
            <a:off x="179388" y="1484313"/>
            <a:ext cx="864076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dirty="0"/>
          </a:p>
          <a:p>
            <a:pPr lvl="1"/>
            <a:r>
              <a:rPr lang="en-US" sz="2400" i="1" dirty="0"/>
              <a:t>Thank you for your attention</a:t>
            </a:r>
          </a:p>
          <a:p>
            <a:pPr lvl="1"/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lvl="1"/>
            <a:r>
              <a:rPr lang="en-US" sz="2000" dirty="0" smtClean="0"/>
              <a:t>Joan </a:t>
            </a:r>
            <a:r>
              <a:rPr lang="en-US" sz="2000" dirty="0"/>
              <a:t>Trullén </a:t>
            </a:r>
          </a:p>
          <a:p>
            <a:pPr lvl="1"/>
            <a:r>
              <a:rPr lang="en-US" sz="2000" dirty="0"/>
              <a:t>Vice president of </a:t>
            </a:r>
            <a:r>
              <a:rPr lang="en-US" sz="2000" dirty="0" smtClean="0"/>
              <a:t>Strategic Planning</a:t>
            </a:r>
          </a:p>
          <a:p>
            <a:pPr lvl="1"/>
            <a:r>
              <a:rPr lang="en-US" sz="2000" dirty="0" smtClean="0"/>
              <a:t> Area </a:t>
            </a:r>
            <a:r>
              <a:rPr lang="en-US" sz="2000" dirty="0" err="1"/>
              <a:t>Metropolitana</a:t>
            </a:r>
            <a:r>
              <a:rPr lang="en-US" sz="2000" dirty="0"/>
              <a:t> de Barcelona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Contact:	tel. 00 34 93 506 95 22</a:t>
            </a:r>
          </a:p>
          <a:p>
            <a:pPr lvl="1"/>
            <a:r>
              <a:rPr lang="en-US" sz="2000" dirty="0"/>
              <a:t>		Email: joan.trullen@uab.cat</a:t>
            </a:r>
            <a:endParaRPr lang="en-US" sz="2400" dirty="0"/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41989" name="Picture 2" descr="C:\Users\Vittorio\Documents\01 Projectes\PEMB 20 02 2012\image_gallery_pet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6200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8" descr="logo IERMB pàg interi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4838" y="6381750"/>
            <a:ext cx="88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6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53D9314A-47D0-4278-963C-A77FF0CDCE23}" type="slidenum">
              <a:rPr lang="es-ES" sz="1000">
                <a:solidFill>
                  <a:srgbClr val="333333"/>
                </a:solidFill>
              </a:rPr>
              <a:pPr/>
              <a:t>4</a:t>
            </a:fld>
            <a:endParaRPr lang="es-ES" sz="1000">
              <a:solidFill>
                <a:srgbClr val="333333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251520" y="980728"/>
            <a:ext cx="8229600" cy="532765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dirty="0" smtClean="0"/>
              <a:t>Cities as actors for inclusive growth</a:t>
            </a:r>
            <a:endParaRPr lang="en-GB" sz="3600" kern="0" dirty="0" smtClean="0">
              <a:latin typeface="+mn-lt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smtClean="0"/>
              <a:t>Potential of cities to foster inclusive growth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smtClean="0"/>
              <a:t>Central role of macroeconomic policies to promote welfare state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smtClean="0"/>
              <a:t>Role of urban and metropolitan policies to promote growth and inclusiveness </a:t>
            </a:r>
          </a:p>
          <a:p>
            <a:pPr lvl="1" eaLnBrk="0" hangingPunct="0">
              <a:spcBef>
                <a:spcPct val="20000"/>
              </a:spcBef>
              <a:defRPr/>
            </a:pPr>
            <a:endParaRPr lang="en-US" sz="2400" dirty="0" smtClean="0"/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Barcelona as an example of success of urban policies that foster inclusive growth between 1985 and 2006</a:t>
            </a:r>
            <a:endParaRPr lang="en-GB" sz="3600" kern="0" dirty="0"/>
          </a:p>
          <a:p>
            <a:pPr lvl="1" eaLnBrk="0" hangingPunct="0">
              <a:spcBef>
                <a:spcPct val="20000"/>
              </a:spcBef>
              <a:defRPr/>
            </a:pPr>
            <a:endParaRPr lang="en-US" sz="2400" dirty="0" smtClean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>
                <a:solidFill>
                  <a:srgbClr val="FFFFFF"/>
                </a:solidFill>
                <a:latin typeface="Verdana" charset="0"/>
                <a:cs typeface="+mn-cs"/>
              </a:rPr>
              <a:t>1. Introduction and objectives</a:t>
            </a: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07950" y="250825"/>
            <a:ext cx="72390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>
                <a:solidFill>
                  <a:srgbClr val="FFFFFF"/>
                </a:solidFill>
                <a:latin typeface="Verdana" charset="0"/>
                <a:cs typeface="+mn-cs"/>
              </a:rPr>
              <a:t>1. </a:t>
            </a:r>
            <a:r>
              <a:rPr lang="en-US" dirty="0" smtClean="0">
                <a:solidFill>
                  <a:srgbClr val="FFFFFF"/>
                </a:solidFill>
                <a:latin typeface="Verdana" charset="0"/>
                <a:cs typeface="+mn-cs"/>
              </a:rPr>
              <a:t>Introduction</a:t>
            </a:r>
            <a:endParaRPr lang="en-U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  <p:pic>
        <p:nvPicPr>
          <p:cNvPr id="9232" name="Picture 2" descr="C:\Users\Vittorio\Documents\01 Projectes\PEMB 20 02 2012\image_gallery_pe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6200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8" descr="logo IERMB pàg 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4838" y="6381750"/>
            <a:ext cx="88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819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820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8201" name="5 CuadroTexto"/>
          <p:cNvSpPr txBox="1">
            <a:spLocks noChangeArrowheads="1"/>
          </p:cNvSpPr>
          <p:nvPr/>
        </p:nvSpPr>
        <p:spPr bwMode="auto">
          <a:xfrm>
            <a:off x="250825" y="765175"/>
            <a:ext cx="86423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Contents:</a:t>
            </a:r>
          </a:p>
          <a:p>
            <a:endParaRPr lang="en-US" sz="2400" b="1" dirty="0">
              <a:solidFill>
                <a:srgbClr val="000000"/>
              </a:solidFill>
            </a:endParaRPr>
          </a:p>
          <a:p>
            <a:pPr marL="971550" lvl="1" indent="-514350">
              <a:buFontTx/>
              <a:buAutoNum type="arabicPeriod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Introduction and objectives</a:t>
            </a:r>
          </a:p>
          <a:p>
            <a:pPr marL="971550" lvl="1" indent="-514350">
              <a:buFontTx/>
              <a:buAutoNum type="arabicPeriod"/>
            </a:pPr>
            <a:endParaRPr lang="en-US" sz="2400" b="1" dirty="0">
              <a:solidFill>
                <a:srgbClr val="000000"/>
              </a:solidFill>
            </a:endParaRPr>
          </a:p>
          <a:p>
            <a:pPr marL="971550" lvl="1" indent="-514350">
              <a:buFontTx/>
              <a:buAutoNum type="arabicPeriod"/>
            </a:pPr>
            <a:r>
              <a:rPr lang="en-US" sz="2400" b="1" dirty="0">
                <a:solidFill>
                  <a:srgbClr val="000000"/>
                </a:solidFill>
              </a:rPr>
              <a:t>Barcelona 1986-2013: </a:t>
            </a:r>
            <a:r>
              <a:rPr lang="en-US" sz="2400" b="1" dirty="0" smtClean="0">
                <a:solidFill>
                  <a:srgbClr val="000000"/>
                </a:solidFill>
              </a:rPr>
              <a:t>economy and society </a:t>
            </a:r>
            <a:endParaRPr lang="en-US" sz="2400" b="1" dirty="0">
              <a:solidFill>
                <a:srgbClr val="000000"/>
              </a:solidFill>
            </a:endParaRPr>
          </a:p>
          <a:p>
            <a:pPr marL="971550" lvl="1" indent="-514350">
              <a:buFontTx/>
              <a:buAutoNum type="arabicPeriod"/>
            </a:pPr>
            <a:endParaRPr lang="en-US" sz="2400" b="1" dirty="0">
              <a:solidFill>
                <a:srgbClr val="000000"/>
              </a:solidFill>
            </a:endParaRPr>
          </a:p>
          <a:p>
            <a:pPr marL="971550" lvl="1" indent="-514350">
              <a:buFontTx/>
              <a:buAutoNum type="arabicPeriod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The new inclusive growth strategy for Barcelona</a:t>
            </a:r>
          </a:p>
          <a:p>
            <a:pPr marL="971550" lvl="1" indent="-514350">
              <a:buFontTx/>
              <a:buAutoNum type="arabicPeriod"/>
            </a:pP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buFontTx/>
              <a:buAutoNum type="arabicPeriod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Conclusions 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202" name="Picture 2" descr="C:\Users\Vittorio\Documents\01 Projectes\PEMB 20 02 2012\image_gallery_pe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6200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8" descr="logo IERMB pàg 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4838" y="6381750"/>
            <a:ext cx="88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228600" y="6610350"/>
            <a:ext cx="8766175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6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53D9314A-47D0-4278-963C-A77FF0CDCE23}" type="slidenum">
              <a:rPr lang="es-ES" sz="1000">
                <a:solidFill>
                  <a:srgbClr val="333333"/>
                </a:solidFill>
              </a:rPr>
              <a:pPr/>
              <a:t>6</a:t>
            </a:fld>
            <a:endParaRPr lang="es-ES" sz="1000">
              <a:solidFill>
                <a:srgbClr val="333333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457200" y="1125538"/>
            <a:ext cx="8229600" cy="5327650"/>
          </a:xfrm>
          <a:prstGeom prst="rect">
            <a:avLst/>
          </a:prstGeom>
        </p:spPr>
        <p:txBody>
          <a:bodyPr/>
          <a:lstStyle/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dirty="0" smtClean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>
                <a:solidFill>
                  <a:srgbClr val="FFFFFF"/>
                </a:solidFill>
                <a:latin typeface="Verdana" charset="0"/>
                <a:cs typeface="+mn-cs"/>
              </a:rPr>
              <a:t>1. Introduction and objectives</a:t>
            </a: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07950" y="250825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 smtClean="0">
                <a:solidFill>
                  <a:srgbClr val="FFFFFF"/>
                </a:solidFill>
                <a:latin typeface="Verdana" charset="0"/>
                <a:cs typeface="+mn-cs"/>
              </a:rPr>
              <a:t>2. Barcelona 1986-2013: economy and society</a:t>
            </a:r>
            <a:endParaRPr lang="en-U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  <p:pic>
        <p:nvPicPr>
          <p:cNvPr id="9232" name="Picture 2" descr="C:\Users\Vittorio\Documents\01 Projectes\PEMB 20 02 2012\image_gallery_pe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6200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8" descr="logo IERMB pàg 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4838" y="6381750"/>
            <a:ext cx="88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Imagen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432" y="1031811"/>
            <a:ext cx="4320886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mapa engl"/>
          <p:cNvPicPr>
            <a:picLocks noChangeAspect="1" noChangeArrowheads="1"/>
          </p:cNvPicPr>
          <p:nvPr/>
        </p:nvPicPr>
        <p:blipFill>
          <a:blip r:embed="rId6" cstate="print">
            <a:lum contrast="42000"/>
          </a:blip>
          <a:srcRect/>
          <a:stretch>
            <a:fillRect/>
          </a:stretch>
        </p:blipFill>
        <p:spPr bwMode="auto">
          <a:xfrm>
            <a:off x="4211638" y="3213100"/>
            <a:ext cx="446405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Rectángulo"/>
          <p:cNvSpPr/>
          <p:nvPr/>
        </p:nvSpPr>
        <p:spPr>
          <a:xfrm>
            <a:off x="1475656" y="2852936"/>
            <a:ext cx="648072" cy="43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6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53D9314A-47D0-4278-963C-A77FF0CDCE23}" type="slidenum">
              <a:rPr lang="es-ES" sz="1000">
                <a:solidFill>
                  <a:srgbClr val="333333"/>
                </a:solidFill>
              </a:rPr>
              <a:pPr/>
              <a:t>7</a:t>
            </a:fld>
            <a:endParaRPr lang="es-ES" sz="1000">
              <a:solidFill>
                <a:srgbClr val="333333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179512" y="980728"/>
            <a:ext cx="8568952" cy="5112568"/>
          </a:xfrm>
          <a:prstGeom prst="rect">
            <a:avLst/>
          </a:prstGeom>
        </p:spPr>
        <p:txBody>
          <a:bodyPr/>
          <a:lstStyle/>
          <a:p>
            <a:r>
              <a:rPr lang="en-US" altLang="ca-ES" sz="2400" dirty="0" smtClean="0">
                <a:solidFill>
                  <a:srgbClr val="000000"/>
                </a:solidFill>
              </a:rPr>
              <a:t>The evolution of the metropolis of Barcelona from 1985 to 2006:</a:t>
            </a:r>
          </a:p>
          <a:p>
            <a:pPr>
              <a:buFont typeface="Arial" charset="0"/>
              <a:buChar char="•"/>
            </a:pPr>
            <a:endParaRPr lang="en-US" altLang="ca-ES" sz="2400" dirty="0" smtClean="0">
              <a:solidFill>
                <a:srgbClr val="000000"/>
              </a:solidFill>
            </a:endParaRPr>
          </a:p>
          <a:p>
            <a:pPr marL="971550" lvl="1" indent="-514350">
              <a:buFont typeface="Arial" charset="0"/>
              <a:buAutoNum type="arabicPeriod"/>
            </a:pPr>
            <a:r>
              <a:rPr lang="en-US" sz="2400" dirty="0" smtClean="0"/>
              <a:t>The metropolis of Barcelona has been a pioneer in the design of urban strategies that promote economic growth and correct the inequality </a:t>
            </a:r>
          </a:p>
          <a:p>
            <a:pPr marL="971550" lvl="1" indent="-514350">
              <a:buFont typeface="Arial" charset="0"/>
              <a:buAutoNum type="arabicPeriod"/>
            </a:pPr>
            <a:endParaRPr lang="en-US" altLang="ca-ES" sz="2400" dirty="0" smtClean="0">
              <a:solidFill>
                <a:srgbClr val="000000"/>
              </a:solidFill>
            </a:endParaRPr>
          </a:p>
          <a:p>
            <a:pPr marL="971550" lvl="1" indent="-514350">
              <a:buFont typeface="Arial" charset="0"/>
              <a:buAutoNum type="arabicPeriod"/>
            </a:pPr>
            <a:r>
              <a:rPr lang="en-US" sz="2400" dirty="0" smtClean="0"/>
              <a:t>Economic growth between 1985 and 2006 resulted in the creation of 1.2 million new jobs) (Barcelona province). </a:t>
            </a:r>
            <a:endParaRPr lang="en-US" altLang="ca-ES" sz="2400" dirty="0" smtClean="0">
              <a:solidFill>
                <a:srgbClr val="000000"/>
              </a:solidFill>
            </a:endParaRPr>
          </a:p>
          <a:p>
            <a:pPr marL="971550" lvl="1" indent="-514350">
              <a:buFont typeface="Arial" charset="0"/>
              <a:buAutoNum type="arabicPeriod"/>
            </a:pPr>
            <a:endParaRPr lang="en-US" altLang="ca-ES" sz="2400" dirty="0" smtClean="0">
              <a:solidFill>
                <a:srgbClr val="000000"/>
              </a:solidFill>
            </a:endParaRPr>
          </a:p>
          <a:p>
            <a:pPr marL="971550" lvl="1" indent="-514350">
              <a:buFont typeface="Arial" charset="0"/>
              <a:buAutoNum type="arabicPeriod"/>
            </a:pPr>
            <a:r>
              <a:rPr lang="en-US" sz="2400" dirty="0" smtClean="0"/>
              <a:t>The </a:t>
            </a:r>
            <a:r>
              <a:rPr lang="en-US" sz="2400" dirty="0" err="1" smtClean="0"/>
              <a:t>Gini</a:t>
            </a:r>
            <a:r>
              <a:rPr lang="en-US" sz="2400" dirty="0" smtClean="0"/>
              <a:t> index of disposable income reduces from 0.39 in 1985 to 0.29 in 2006</a:t>
            </a:r>
            <a:endParaRPr lang="en-US" altLang="ca-ES" sz="2400" dirty="0">
              <a:solidFill>
                <a:srgbClr val="000000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>
                <a:solidFill>
                  <a:srgbClr val="FFFFFF"/>
                </a:solidFill>
                <a:latin typeface="Verdana" charset="0"/>
                <a:cs typeface="+mn-cs"/>
              </a:rPr>
              <a:t>1. Introduction and objectives</a:t>
            </a: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232" name="Picture 2" descr="C:\Users\Vittorio\Documents\01 Projectes\PEMB 20 02 2012\image_gallery_pe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6200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8" descr="logo IERMB pàg 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4838" y="6381750"/>
            <a:ext cx="88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07950" y="250825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 smtClean="0">
                <a:solidFill>
                  <a:srgbClr val="FFFFFF"/>
                </a:solidFill>
                <a:latin typeface="Verdana" charset="0"/>
                <a:cs typeface="+mn-cs"/>
              </a:rPr>
              <a:t>2. Barcelona 1986-2013: economy and society</a:t>
            </a:r>
            <a:endParaRPr lang="en-U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6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53D9314A-47D0-4278-963C-A77FF0CDCE23}" type="slidenum">
              <a:rPr lang="es-ES" sz="1000">
                <a:solidFill>
                  <a:srgbClr val="333333"/>
                </a:solidFill>
              </a:rPr>
              <a:pPr/>
              <a:t>8</a:t>
            </a:fld>
            <a:endParaRPr lang="es-ES" sz="1000">
              <a:solidFill>
                <a:srgbClr val="333333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>
                <a:solidFill>
                  <a:srgbClr val="FFFFFF"/>
                </a:solidFill>
                <a:latin typeface="Verdana" charset="0"/>
                <a:cs typeface="+mn-cs"/>
              </a:rPr>
              <a:t>1. Introduction and objectives</a:t>
            </a: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232" name="Picture 2" descr="C:\Users\Vittorio\Documents\01 Projectes\PEMB 20 02 2012\image_gallery_pe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6200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8" descr="logo IERMB pàg 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4838" y="6381750"/>
            <a:ext cx="88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Rectángulo"/>
          <p:cNvSpPr/>
          <p:nvPr/>
        </p:nvSpPr>
        <p:spPr>
          <a:xfrm>
            <a:off x="395536" y="764704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/>
              <a:t>Jobs in Barcelona from 1977 to 2013 and trend for 2023 (thousands)</a:t>
            </a:r>
            <a:endParaRPr lang="es-ES" dirty="0"/>
          </a:p>
        </p:txBody>
      </p:sp>
      <p:graphicFrame>
        <p:nvGraphicFramePr>
          <p:cNvPr id="22" name="3 Gráfico"/>
          <p:cNvGraphicFramePr/>
          <p:nvPr/>
        </p:nvGraphicFramePr>
        <p:xfrm>
          <a:off x="899592" y="1124744"/>
          <a:ext cx="6984776" cy="506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24 CuadroTexto"/>
          <p:cNvSpPr txBox="1"/>
          <p:nvPr/>
        </p:nvSpPr>
        <p:spPr>
          <a:xfrm>
            <a:off x="5508079" y="6309320"/>
            <a:ext cx="244829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050" dirty="0">
                <a:solidFill>
                  <a:srgbClr val="000000"/>
                </a:solidFill>
              </a:rPr>
              <a:t>Source: </a:t>
            </a:r>
            <a:r>
              <a:rPr lang="en-US" sz="1050" dirty="0" smtClean="0">
                <a:solidFill>
                  <a:srgbClr val="000000"/>
                </a:solidFill>
              </a:rPr>
              <a:t>IERMB from INE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107950" y="250825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 smtClean="0">
                <a:solidFill>
                  <a:srgbClr val="FFFFFF"/>
                </a:solidFill>
                <a:latin typeface="Verdana" charset="0"/>
                <a:cs typeface="+mn-cs"/>
              </a:rPr>
              <a:t>2. Barcelona 1986-2013: economy and society</a:t>
            </a:r>
            <a:endParaRPr lang="en-U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>
              <a:solidFill>
                <a:srgbClr val="000000"/>
              </a:solidFill>
            </a:endParaRPr>
          </a:p>
        </p:txBody>
      </p:sp>
      <p:sp>
        <p:nvSpPr>
          <p:cNvPr id="9226" name="Text Box 5"/>
          <p:cNvSpPr txBox="1">
            <a:spLocks noChangeArrowheads="1"/>
          </p:cNvSpPr>
          <p:nvPr/>
        </p:nvSpPr>
        <p:spPr bwMode="auto">
          <a:xfrm>
            <a:off x="8686800" y="66135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53D9314A-47D0-4278-963C-A77FF0CDCE23}" type="slidenum">
              <a:rPr lang="es-ES" sz="1000">
                <a:solidFill>
                  <a:srgbClr val="333333"/>
                </a:solidFill>
              </a:rPr>
              <a:pPr/>
              <a:t>9</a:t>
            </a:fld>
            <a:endParaRPr lang="es-ES" sz="1000">
              <a:solidFill>
                <a:srgbClr val="333333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723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>
                <a:solidFill>
                  <a:srgbClr val="FFFFFF"/>
                </a:solidFill>
                <a:latin typeface="Verdana" charset="0"/>
                <a:cs typeface="+mn-cs"/>
              </a:rPr>
              <a:t>1. Introduction and objectives</a:t>
            </a: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1676400" y="88900"/>
            <a:ext cx="7377113" cy="611188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88900" y="88900"/>
            <a:ext cx="1600200" cy="6111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232" name="Picture 2" descr="C:\Users\Vittorio\Documents\01 Projectes\PEMB 20 02 2012\image_gallery_pe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6200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8" descr="logo IERMB pàg 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4838" y="6381750"/>
            <a:ext cx="88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6987" y="1052736"/>
            <a:ext cx="8812213" cy="452431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715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defRPr/>
            </a:pPr>
            <a:r>
              <a:rPr lang="en-US" sz="2400" dirty="0" smtClean="0"/>
              <a:t>How has expanded geographically the metropolis of Barcelona?</a:t>
            </a:r>
          </a:p>
          <a:p>
            <a:pPr marL="457200" indent="-457200" eaLnBrk="1" hangingPunct="1">
              <a:defRPr/>
            </a:pPr>
            <a:endParaRPr lang="en-US" sz="2400" dirty="0" smtClean="0"/>
          </a:p>
          <a:p>
            <a:pPr marL="900113" indent="-544513" eaLnBrk="1" hangingPunct="1">
              <a:buFont typeface="+mj-lt"/>
              <a:buAutoNum type="arabicPeriod"/>
              <a:defRPr/>
            </a:pPr>
            <a:r>
              <a:rPr lang="en-US" sz="2400" dirty="0" smtClean="0"/>
              <a:t>The metropolis of Barcelona between 1986 and 2001 has consolidated as a large European metropolis.</a:t>
            </a:r>
          </a:p>
          <a:p>
            <a:pPr marL="900113" indent="-544513" eaLnBrk="1" hangingPunct="1">
              <a:buFont typeface="+mj-lt"/>
              <a:buAutoNum type="arabicPeriod"/>
              <a:defRPr/>
            </a:pPr>
            <a:endParaRPr lang="en-US" sz="2400" dirty="0" smtClean="0"/>
          </a:p>
          <a:p>
            <a:pPr marL="900113" indent="-544513" eaLnBrk="1" hangingPunct="1">
              <a:buFont typeface="+mj-lt"/>
              <a:buAutoNum type="arabicPeriod"/>
              <a:defRPr/>
            </a:pPr>
            <a:r>
              <a:rPr lang="en-US" sz="2400" dirty="0" smtClean="0"/>
              <a:t>In 2001, the metropolitan labor market already included half of the province of Barcelona. </a:t>
            </a:r>
          </a:p>
          <a:p>
            <a:pPr marL="900113" indent="-544513" eaLnBrk="1" hangingPunct="1">
              <a:buFont typeface="+mj-lt"/>
              <a:buAutoNum type="arabicPeriod"/>
              <a:defRPr/>
            </a:pPr>
            <a:endParaRPr lang="en-US" sz="2400" dirty="0" smtClean="0"/>
          </a:p>
          <a:p>
            <a:pPr marL="900113" indent="-544513" eaLnBrk="1" hangingPunct="1">
              <a:buFont typeface="+mj-lt"/>
              <a:buAutoNum type="arabicPeriod"/>
              <a:defRPr/>
            </a:pPr>
            <a:r>
              <a:rPr lang="en-US" sz="2400" dirty="0" smtClean="0"/>
              <a:t>The expansion of the metropolis takes place simultaneously with the expansion of the foreign markets in the European Union.</a:t>
            </a:r>
            <a:endParaRPr lang="ca-ES" altLang="ca-ES" sz="2400" dirty="0" smtClean="0">
              <a:solidFill>
                <a:srgbClr val="000000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07950" y="250825"/>
            <a:ext cx="7239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dirty="0" smtClean="0">
                <a:solidFill>
                  <a:srgbClr val="FFFFFF"/>
                </a:solidFill>
                <a:latin typeface="Verdana" charset="0"/>
                <a:cs typeface="+mn-cs"/>
              </a:rPr>
              <a:t>2. Barcelona 1986-2013: economy and society</a:t>
            </a:r>
            <a:endParaRPr lang="en-US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3249</TotalTime>
  <Words>1949</Words>
  <Application>Microsoft Office PowerPoint</Application>
  <PresentationFormat>On-screen Show (4:3)</PresentationFormat>
  <Paragraphs>360</Paragraphs>
  <Slides>32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Diseño predeterminado</vt:lpstr>
      <vt:lpstr>1_Diseño predeterminado</vt:lpstr>
      <vt:lpstr>2_Diseño predeterminado</vt:lpstr>
      <vt:lpstr>   Erasmus University Rotterdam Global Urban Competitiveness Project iUrban Conference    Barcelona and the new inclusive growth strategy  Joan Trullén Institut d’Estudis Regionals I Metropolitans de Barcelona Vice-president of Strategic Planning  Àrea Metropolitana de Barcelona    April 9th, 2014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transformation of Barcelona since the Olympic Games. Knowledge-City Strategy and the 22@ district.</dc:title>
  <dc:creator>Vittorio Galletto</dc:creator>
  <cp:lastModifiedBy>M.M. Valkenburg</cp:lastModifiedBy>
  <cp:revision>315</cp:revision>
  <dcterms:created xsi:type="dcterms:W3CDTF">2008-10-22T15:50:02Z</dcterms:created>
  <dcterms:modified xsi:type="dcterms:W3CDTF">2014-04-07T07:22:57Z</dcterms:modified>
</cp:coreProperties>
</file>